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267" r:id="rId3"/>
    <p:sldId id="257" r:id="rId4"/>
    <p:sldId id="277" r:id="rId5"/>
    <p:sldId id="299" r:id="rId6"/>
    <p:sldId id="280" r:id="rId7"/>
    <p:sldId id="282" r:id="rId8"/>
    <p:sldId id="262" r:id="rId9"/>
    <p:sldId id="276" r:id="rId10"/>
    <p:sldId id="275" r:id="rId11"/>
    <p:sldId id="281" r:id="rId12"/>
    <p:sldId id="305" r:id="rId13"/>
    <p:sldId id="263" r:id="rId14"/>
    <p:sldId id="307" r:id="rId15"/>
    <p:sldId id="266" r:id="rId16"/>
    <p:sldId id="258" r:id="rId17"/>
    <p:sldId id="300" r:id="rId18"/>
    <p:sldId id="303" r:id="rId19"/>
    <p:sldId id="301" r:id="rId20"/>
    <p:sldId id="302" r:id="rId21"/>
    <p:sldId id="304" r:id="rId22"/>
    <p:sldId id="306" r:id="rId23"/>
    <p:sldId id="308" r:id="rId24"/>
    <p:sldId id="278" r:id="rId25"/>
    <p:sldId id="259" r:id="rId26"/>
    <p:sldId id="264" r:id="rId27"/>
    <p:sldId id="283" r:id="rId28"/>
    <p:sldId id="265" r:id="rId29"/>
    <p:sldId id="271" r:id="rId30"/>
    <p:sldId id="284" r:id="rId31"/>
    <p:sldId id="260" r:id="rId32"/>
    <p:sldId id="270" r:id="rId33"/>
    <p:sldId id="287" r:id="rId34"/>
    <p:sldId id="288" r:id="rId35"/>
    <p:sldId id="261" r:id="rId36"/>
    <p:sldId id="289" r:id="rId37"/>
    <p:sldId id="290" r:id="rId38"/>
    <p:sldId id="291" r:id="rId39"/>
    <p:sldId id="292" r:id="rId40"/>
    <p:sldId id="293" r:id="rId41"/>
    <p:sldId id="279" r:id="rId42"/>
    <p:sldId id="268" r:id="rId43"/>
    <p:sldId id="285" r:id="rId44"/>
    <p:sldId id="294" r:id="rId45"/>
    <p:sldId id="297" r:id="rId46"/>
    <p:sldId id="295" r:id="rId47"/>
    <p:sldId id="296" r:id="rId48"/>
    <p:sldId id="298" r:id="rId49"/>
    <p:sldId id="269" r:id="rId50"/>
    <p:sldId id="273" r:id="rId51"/>
    <p:sldId id="286"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stin Marck" initials="AM" lastIdx="1" clrIdx="0">
    <p:extLst>
      <p:ext uri="{19B8F6BF-5375-455C-9EA6-DF929625EA0E}">
        <p15:presenceInfo xmlns:p15="http://schemas.microsoft.com/office/powerpoint/2012/main" userId="63cf336292f776a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8F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59" autoAdjust="0"/>
    <p:restoredTop sz="83404" autoAdjust="0"/>
  </p:normalViewPr>
  <p:slideViewPr>
    <p:cSldViewPr snapToGrid="0">
      <p:cViewPr varScale="1">
        <p:scale>
          <a:sx n="142" d="100"/>
          <a:sy n="142" d="100"/>
        </p:scale>
        <p:origin x="844"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806175-A3B1-482B-B71F-075AA9697930}" type="datetimeFigureOut">
              <a:rPr lang="en-US" smtClean="0"/>
              <a:t>3/20/2021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BBAC3F-A4C4-4CB8-A40D-EBF91B7D30A9}" type="slidenum">
              <a:rPr lang="en-US" smtClean="0"/>
              <a:t>‹#›</a:t>
            </a:fld>
            <a:endParaRPr lang="en-US"/>
          </a:p>
        </p:txBody>
      </p:sp>
    </p:spTree>
    <p:extLst>
      <p:ext uri="{BB962C8B-B14F-4D97-AF65-F5344CB8AC3E}">
        <p14:creationId xmlns:p14="http://schemas.microsoft.com/office/powerpoint/2010/main" val="3031941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BBAC3F-A4C4-4CB8-A40D-EBF91B7D30A9}" type="slidenum">
              <a:rPr lang="en-US" smtClean="0"/>
              <a:t>2</a:t>
            </a:fld>
            <a:endParaRPr lang="en-US"/>
          </a:p>
        </p:txBody>
      </p:sp>
    </p:spTree>
    <p:extLst>
      <p:ext uri="{BB962C8B-B14F-4D97-AF65-F5344CB8AC3E}">
        <p14:creationId xmlns:p14="http://schemas.microsoft.com/office/powerpoint/2010/main" val="30621920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98F200"/>
                </a:solidFill>
              </a:rPr>
              <a:t>Another option is to use this apache guacamole server that I’ve setup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98F2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98F200"/>
                </a:solidFill>
              </a:rPr>
              <a:t>These are hosted in AWS and will be deleted immediately following the meetup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98F2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98F200"/>
                </a:solidFill>
              </a:rPr>
              <a:t>They aren’t as cool as </a:t>
            </a:r>
            <a:r>
              <a:rPr lang="en-US" dirty="0" err="1">
                <a:solidFill>
                  <a:srgbClr val="98F200"/>
                </a:solidFill>
              </a:rPr>
              <a:t>pwnbox</a:t>
            </a:r>
            <a:r>
              <a:rPr lang="en-US" dirty="0">
                <a:solidFill>
                  <a:srgbClr val="98F200"/>
                </a:solidFill>
              </a:rPr>
              <a:t>, but they do have the benefit of being ‘shareable’ which means that I can remotely take control and help you through something if you hit a wall.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6BBAC3F-A4C4-4CB8-A40D-EBF91B7D30A9}" type="slidenum">
              <a:rPr lang="en-US" smtClean="0"/>
              <a:t>14</a:t>
            </a:fld>
            <a:endParaRPr lang="en-US"/>
          </a:p>
        </p:txBody>
      </p:sp>
    </p:spTree>
    <p:extLst>
      <p:ext uri="{BB962C8B-B14F-4D97-AF65-F5344CB8AC3E}">
        <p14:creationId xmlns:p14="http://schemas.microsoft.com/office/powerpoint/2010/main" val="24431572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98F200"/>
                </a:solidFill>
              </a:rPr>
              <a:t>https://www.virtualbox.org/wiki/Downloads</a:t>
            </a:r>
          </a:p>
          <a:p>
            <a:endParaRPr lang="en-US" dirty="0"/>
          </a:p>
          <a:p>
            <a:r>
              <a:rPr lang="en-US" dirty="0"/>
              <a:t>https://images.kali.org/virtual-images/kali-linux-2021.1-vbox-amd64.ova</a:t>
            </a:r>
          </a:p>
        </p:txBody>
      </p:sp>
      <p:sp>
        <p:nvSpPr>
          <p:cNvPr id="4" name="Slide Number Placeholder 3"/>
          <p:cNvSpPr>
            <a:spLocks noGrp="1"/>
          </p:cNvSpPr>
          <p:nvPr>
            <p:ph type="sldNum" sz="quarter" idx="5"/>
          </p:nvPr>
        </p:nvSpPr>
        <p:spPr/>
        <p:txBody>
          <a:bodyPr/>
          <a:lstStyle/>
          <a:p>
            <a:fld id="{86BBAC3F-A4C4-4CB8-A40D-EBF91B7D30A9}" type="slidenum">
              <a:rPr lang="en-US" smtClean="0"/>
              <a:t>17</a:t>
            </a:fld>
            <a:endParaRPr lang="en-US"/>
          </a:p>
        </p:txBody>
      </p:sp>
    </p:spTree>
    <p:extLst>
      <p:ext uri="{BB962C8B-B14F-4D97-AF65-F5344CB8AC3E}">
        <p14:creationId xmlns:p14="http://schemas.microsoft.com/office/powerpoint/2010/main" val="3182650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6BBAC3F-A4C4-4CB8-A40D-EBF91B7D30A9}" type="slidenum">
              <a:rPr lang="en-US" smtClean="0"/>
              <a:t>18</a:t>
            </a:fld>
            <a:endParaRPr lang="en-US"/>
          </a:p>
        </p:txBody>
      </p:sp>
    </p:spTree>
    <p:extLst>
      <p:ext uri="{BB962C8B-B14F-4D97-AF65-F5344CB8AC3E}">
        <p14:creationId xmlns:p14="http://schemas.microsoft.com/office/powerpoint/2010/main" val="2048423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98F200"/>
                </a:solidFill>
              </a:rPr>
              <a:t>https://www.virtualbox.org/wiki/Downloads</a:t>
            </a:r>
          </a:p>
          <a:p>
            <a:endParaRPr lang="en-US" dirty="0"/>
          </a:p>
          <a:p>
            <a:r>
              <a:rPr lang="en-US" dirty="0"/>
              <a:t>https://images.kali.org/virtual-images/kali-linux-2021.1-vbox-amd64.ova</a:t>
            </a:r>
          </a:p>
        </p:txBody>
      </p:sp>
      <p:sp>
        <p:nvSpPr>
          <p:cNvPr id="4" name="Slide Number Placeholder 3"/>
          <p:cNvSpPr>
            <a:spLocks noGrp="1"/>
          </p:cNvSpPr>
          <p:nvPr>
            <p:ph type="sldNum" sz="quarter" idx="5"/>
          </p:nvPr>
        </p:nvSpPr>
        <p:spPr/>
        <p:txBody>
          <a:bodyPr/>
          <a:lstStyle/>
          <a:p>
            <a:fld id="{86BBAC3F-A4C4-4CB8-A40D-EBF91B7D30A9}" type="slidenum">
              <a:rPr lang="en-US" smtClean="0"/>
              <a:t>19</a:t>
            </a:fld>
            <a:endParaRPr lang="en-US"/>
          </a:p>
        </p:txBody>
      </p:sp>
    </p:spTree>
    <p:extLst>
      <p:ext uri="{BB962C8B-B14F-4D97-AF65-F5344CB8AC3E}">
        <p14:creationId xmlns:p14="http://schemas.microsoft.com/office/powerpoint/2010/main" val="926475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6BBAC3F-A4C4-4CB8-A40D-EBF91B7D30A9}" type="slidenum">
              <a:rPr lang="en-US" smtClean="0"/>
              <a:t>20</a:t>
            </a:fld>
            <a:endParaRPr lang="en-US"/>
          </a:p>
        </p:txBody>
      </p:sp>
    </p:spTree>
    <p:extLst>
      <p:ext uri="{BB962C8B-B14F-4D97-AF65-F5344CB8AC3E}">
        <p14:creationId xmlns:p14="http://schemas.microsoft.com/office/powerpoint/2010/main" val="164067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98F200"/>
                </a:solidFill>
              </a:rPr>
              <a:t>https://www.virtualbox.org/wiki/Downloads</a:t>
            </a:r>
          </a:p>
          <a:p>
            <a:endParaRPr lang="en-US" dirty="0"/>
          </a:p>
          <a:p>
            <a:r>
              <a:rPr lang="en-US" dirty="0"/>
              <a:t>https://images.kali.org/virtual-images/kali-linux-2021.1-vbox-amd64.ova</a:t>
            </a:r>
          </a:p>
          <a:p>
            <a:br>
              <a:rPr lang="en-US" dirty="0"/>
            </a:br>
            <a:endParaRPr lang="en-US" dirty="0"/>
          </a:p>
        </p:txBody>
      </p:sp>
      <p:sp>
        <p:nvSpPr>
          <p:cNvPr id="4" name="Slide Number Placeholder 3"/>
          <p:cNvSpPr>
            <a:spLocks noGrp="1"/>
          </p:cNvSpPr>
          <p:nvPr>
            <p:ph type="sldNum" sz="quarter" idx="5"/>
          </p:nvPr>
        </p:nvSpPr>
        <p:spPr/>
        <p:txBody>
          <a:bodyPr/>
          <a:lstStyle/>
          <a:p>
            <a:fld id="{86BBAC3F-A4C4-4CB8-A40D-EBF91B7D30A9}" type="slidenum">
              <a:rPr lang="en-US" smtClean="0"/>
              <a:t>22</a:t>
            </a:fld>
            <a:endParaRPr lang="en-US"/>
          </a:p>
        </p:txBody>
      </p:sp>
    </p:spTree>
    <p:extLst>
      <p:ext uri="{BB962C8B-B14F-4D97-AF65-F5344CB8AC3E}">
        <p14:creationId xmlns:p14="http://schemas.microsoft.com/office/powerpoint/2010/main" val="32348652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98F200"/>
                </a:solidFill>
              </a:rPr>
              <a:t>https://www.virtualbox.org/wiki/Downloads</a:t>
            </a:r>
          </a:p>
          <a:p>
            <a:endParaRPr lang="en-US" dirty="0"/>
          </a:p>
          <a:p>
            <a:r>
              <a:rPr lang="en-US" dirty="0"/>
              <a:t>https://images.kali.org/virtual-images/kali-linux-2021.1-vbox-amd64.ova</a:t>
            </a:r>
          </a:p>
          <a:p>
            <a:br>
              <a:rPr lang="en-US" dirty="0"/>
            </a:br>
            <a:endParaRPr lang="en-US" dirty="0"/>
          </a:p>
        </p:txBody>
      </p:sp>
      <p:sp>
        <p:nvSpPr>
          <p:cNvPr id="4" name="Slide Number Placeholder 3"/>
          <p:cNvSpPr>
            <a:spLocks noGrp="1"/>
          </p:cNvSpPr>
          <p:nvPr>
            <p:ph type="sldNum" sz="quarter" idx="5"/>
          </p:nvPr>
        </p:nvSpPr>
        <p:spPr/>
        <p:txBody>
          <a:bodyPr/>
          <a:lstStyle/>
          <a:p>
            <a:fld id="{86BBAC3F-A4C4-4CB8-A40D-EBF91B7D30A9}" type="slidenum">
              <a:rPr lang="en-US" smtClean="0"/>
              <a:t>23</a:t>
            </a:fld>
            <a:endParaRPr lang="en-US"/>
          </a:p>
        </p:txBody>
      </p:sp>
    </p:spTree>
    <p:extLst>
      <p:ext uri="{BB962C8B-B14F-4D97-AF65-F5344CB8AC3E}">
        <p14:creationId xmlns:p14="http://schemas.microsoft.com/office/powerpoint/2010/main" val="35236745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we aren't on a domain joined machine and we've effectively gotten complete compromise lets instead shift our focus to staying on the machine post-exploitation.</a:t>
            </a:r>
          </a:p>
          <a:p>
            <a:endParaRPr lang="en-US" dirty="0"/>
          </a:p>
          <a:p>
            <a:r>
              <a:rPr lang="en-US" dirty="0"/>
              <a:t>Consider types of persistence</a:t>
            </a:r>
          </a:p>
          <a:p>
            <a:r>
              <a:rPr lang="en-US" dirty="0"/>
              <a:t>https://www.hexacorn.com/blog/2021/03/05/beyond-good-ol-run-key-part-133/</a:t>
            </a:r>
          </a:p>
          <a:p>
            <a:r>
              <a:rPr lang="en-US" dirty="0"/>
              <a:t>Think through 'bunkering/evasion'</a:t>
            </a:r>
          </a:p>
          <a:p>
            <a:r>
              <a:rPr lang="en-US" dirty="0"/>
              <a:t>https://github.com/josh0xA/ring3-kit</a:t>
            </a:r>
          </a:p>
          <a:p>
            <a:r>
              <a:rPr lang="en-US" dirty="0"/>
              <a:t>https://github.com/bytecode77/r77-rootkit</a:t>
            </a:r>
          </a:p>
          <a:p>
            <a:r>
              <a:rPr lang="en-US" dirty="0"/>
              <a:t>https://www.ired.team/offensive-security/defense-evasion/unloading-sysmon-driver</a:t>
            </a:r>
          </a:p>
          <a:p>
            <a:endParaRPr lang="en-US" dirty="0"/>
          </a:p>
          <a:p>
            <a:endParaRPr lang="en-US" dirty="0"/>
          </a:p>
        </p:txBody>
      </p:sp>
      <p:sp>
        <p:nvSpPr>
          <p:cNvPr id="4" name="Slide Number Placeholder 3"/>
          <p:cNvSpPr>
            <a:spLocks noGrp="1"/>
          </p:cNvSpPr>
          <p:nvPr>
            <p:ph type="sldNum" sz="quarter" idx="5"/>
          </p:nvPr>
        </p:nvSpPr>
        <p:spPr/>
        <p:txBody>
          <a:bodyPr/>
          <a:lstStyle/>
          <a:p>
            <a:fld id="{86BBAC3F-A4C4-4CB8-A40D-EBF91B7D30A9}" type="slidenum">
              <a:rPr lang="en-US" smtClean="0"/>
              <a:t>24</a:t>
            </a:fld>
            <a:endParaRPr lang="en-US"/>
          </a:p>
        </p:txBody>
      </p:sp>
    </p:spTree>
    <p:extLst>
      <p:ext uri="{BB962C8B-B14F-4D97-AF65-F5344CB8AC3E}">
        <p14:creationId xmlns:p14="http://schemas.microsoft.com/office/powerpoint/2010/main" val="27310945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Infographics from Symantec</a:t>
            </a:r>
          </a:p>
          <a:p>
            <a:endParaRPr lang="en-US" dirty="0"/>
          </a:p>
          <a:p>
            <a:r>
              <a:rPr lang="en-US" dirty="0"/>
              <a:t>https://risksense.com/wp-content/uploads/2018/05/White-Paper_Eternal-Blue.pdf</a:t>
            </a:r>
          </a:p>
        </p:txBody>
      </p:sp>
      <p:sp>
        <p:nvSpPr>
          <p:cNvPr id="4" name="Slide Number Placeholder 3"/>
          <p:cNvSpPr>
            <a:spLocks noGrp="1"/>
          </p:cNvSpPr>
          <p:nvPr>
            <p:ph type="sldNum" sz="quarter" idx="5"/>
          </p:nvPr>
        </p:nvSpPr>
        <p:spPr/>
        <p:txBody>
          <a:bodyPr/>
          <a:lstStyle/>
          <a:p>
            <a:fld id="{86BBAC3F-A4C4-4CB8-A40D-EBF91B7D30A9}" type="slidenum">
              <a:rPr lang="en-US" smtClean="0"/>
              <a:t>25</a:t>
            </a:fld>
            <a:endParaRPr lang="en-US"/>
          </a:p>
        </p:txBody>
      </p:sp>
    </p:spTree>
    <p:extLst>
      <p:ext uri="{BB962C8B-B14F-4D97-AF65-F5344CB8AC3E}">
        <p14:creationId xmlns:p14="http://schemas.microsoft.com/office/powerpoint/2010/main" val="168434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estimations of the damage caused by </a:t>
            </a:r>
            <a:r>
              <a:rPr lang="en-US" dirty="0" err="1"/>
              <a:t>wannacry</a:t>
            </a:r>
            <a:r>
              <a:rPr lang="en-US" dirty="0"/>
              <a:t> put it in the area of 4 billion dollars in damages globally</a:t>
            </a:r>
          </a:p>
        </p:txBody>
      </p:sp>
      <p:sp>
        <p:nvSpPr>
          <p:cNvPr id="4" name="Slide Number Placeholder 3"/>
          <p:cNvSpPr>
            <a:spLocks noGrp="1"/>
          </p:cNvSpPr>
          <p:nvPr>
            <p:ph type="sldNum" sz="quarter" idx="5"/>
          </p:nvPr>
        </p:nvSpPr>
        <p:spPr/>
        <p:txBody>
          <a:bodyPr/>
          <a:lstStyle/>
          <a:p>
            <a:fld id="{86BBAC3F-A4C4-4CB8-A40D-EBF91B7D30A9}" type="slidenum">
              <a:rPr lang="en-US" smtClean="0"/>
              <a:t>26</a:t>
            </a:fld>
            <a:endParaRPr lang="en-US"/>
          </a:p>
        </p:txBody>
      </p:sp>
    </p:spTree>
    <p:extLst>
      <p:ext uri="{BB962C8B-B14F-4D97-AF65-F5344CB8AC3E}">
        <p14:creationId xmlns:p14="http://schemas.microsoft.com/office/powerpoint/2010/main" val="4132218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the day, this meetup is for you. </a:t>
            </a:r>
          </a:p>
        </p:txBody>
      </p:sp>
      <p:sp>
        <p:nvSpPr>
          <p:cNvPr id="4" name="Slide Number Placeholder 3"/>
          <p:cNvSpPr>
            <a:spLocks noGrp="1"/>
          </p:cNvSpPr>
          <p:nvPr>
            <p:ph type="sldNum" sz="quarter" idx="5"/>
          </p:nvPr>
        </p:nvSpPr>
        <p:spPr/>
        <p:txBody>
          <a:bodyPr/>
          <a:lstStyle/>
          <a:p>
            <a:fld id="{86BBAC3F-A4C4-4CB8-A40D-EBF91B7D30A9}" type="slidenum">
              <a:rPr lang="en-US" smtClean="0"/>
              <a:t>3</a:t>
            </a:fld>
            <a:endParaRPr lang="en-US"/>
          </a:p>
        </p:txBody>
      </p:sp>
    </p:spTree>
    <p:extLst>
      <p:ext uri="{BB962C8B-B14F-4D97-AF65-F5344CB8AC3E}">
        <p14:creationId xmlns:p14="http://schemas.microsoft.com/office/powerpoint/2010/main" val="12559278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https://baesystemsai.blogspot.com/2017/05/wanacrypt0r-ransomworm.html</a:t>
            </a:r>
          </a:p>
        </p:txBody>
      </p:sp>
      <p:sp>
        <p:nvSpPr>
          <p:cNvPr id="4" name="Slide Number Placeholder 3"/>
          <p:cNvSpPr>
            <a:spLocks noGrp="1"/>
          </p:cNvSpPr>
          <p:nvPr>
            <p:ph type="sldNum" sz="quarter" idx="5"/>
          </p:nvPr>
        </p:nvSpPr>
        <p:spPr/>
        <p:txBody>
          <a:bodyPr/>
          <a:lstStyle/>
          <a:p>
            <a:fld id="{86BBAC3F-A4C4-4CB8-A40D-EBF91B7D30A9}" type="slidenum">
              <a:rPr lang="en-US" smtClean="0"/>
              <a:t>27</a:t>
            </a:fld>
            <a:endParaRPr lang="en-US"/>
          </a:p>
        </p:txBody>
      </p:sp>
    </p:spTree>
    <p:extLst>
      <p:ext uri="{BB962C8B-B14F-4D97-AF65-F5344CB8AC3E}">
        <p14:creationId xmlns:p14="http://schemas.microsoft.com/office/powerpoint/2010/main" val="14929308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Exposed for nearly every windows machine, for nearly every domain</a:t>
            </a:r>
          </a:p>
        </p:txBody>
      </p:sp>
      <p:sp>
        <p:nvSpPr>
          <p:cNvPr id="4" name="Slide Number Placeholder 3"/>
          <p:cNvSpPr>
            <a:spLocks noGrp="1"/>
          </p:cNvSpPr>
          <p:nvPr>
            <p:ph type="sldNum" sz="quarter" idx="5"/>
          </p:nvPr>
        </p:nvSpPr>
        <p:spPr/>
        <p:txBody>
          <a:bodyPr/>
          <a:lstStyle/>
          <a:p>
            <a:fld id="{86BBAC3F-A4C4-4CB8-A40D-EBF91B7D30A9}" type="slidenum">
              <a:rPr lang="en-US" smtClean="0"/>
              <a:t>28</a:t>
            </a:fld>
            <a:endParaRPr lang="en-US"/>
          </a:p>
        </p:txBody>
      </p:sp>
    </p:spTree>
    <p:extLst>
      <p:ext uri="{BB962C8B-B14F-4D97-AF65-F5344CB8AC3E}">
        <p14:creationId xmlns:p14="http://schemas.microsoft.com/office/powerpoint/2010/main" val="37826190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BBAC3F-A4C4-4CB8-A40D-EBF91B7D30A9}" type="slidenum">
              <a:rPr lang="en-US" smtClean="0"/>
              <a:t>29</a:t>
            </a:fld>
            <a:endParaRPr lang="en-US"/>
          </a:p>
        </p:txBody>
      </p:sp>
    </p:spTree>
    <p:extLst>
      <p:ext uri="{BB962C8B-B14F-4D97-AF65-F5344CB8AC3E}">
        <p14:creationId xmlns:p14="http://schemas.microsoft.com/office/powerpoint/2010/main" val="7217737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machine came out 4 years ago, certainly everyone has patched against this bug</a:t>
            </a:r>
          </a:p>
        </p:txBody>
      </p:sp>
      <p:sp>
        <p:nvSpPr>
          <p:cNvPr id="4" name="Slide Number Placeholder 3"/>
          <p:cNvSpPr>
            <a:spLocks noGrp="1"/>
          </p:cNvSpPr>
          <p:nvPr>
            <p:ph type="sldNum" sz="quarter" idx="5"/>
          </p:nvPr>
        </p:nvSpPr>
        <p:spPr/>
        <p:txBody>
          <a:bodyPr/>
          <a:lstStyle/>
          <a:p>
            <a:fld id="{86BBAC3F-A4C4-4CB8-A40D-EBF91B7D30A9}" type="slidenum">
              <a:rPr lang="en-US" smtClean="0"/>
              <a:t>30</a:t>
            </a:fld>
            <a:endParaRPr lang="en-US"/>
          </a:p>
        </p:txBody>
      </p:sp>
    </p:spTree>
    <p:extLst>
      <p:ext uri="{BB962C8B-B14F-4D97-AF65-F5344CB8AC3E}">
        <p14:creationId xmlns:p14="http://schemas.microsoft.com/office/powerpoint/2010/main" val="29376086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BBAC3F-A4C4-4CB8-A40D-EBF91B7D30A9}" type="slidenum">
              <a:rPr lang="en-US" smtClean="0"/>
              <a:t>32</a:t>
            </a:fld>
            <a:endParaRPr lang="en-US"/>
          </a:p>
        </p:txBody>
      </p:sp>
    </p:spTree>
    <p:extLst>
      <p:ext uri="{BB962C8B-B14F-4D97-AF65-F5344CB8AC3E}">
        <p14:creationId xmlns:p14="http://schemas.microsoft.com/office/powerpoint/2010/main" val="777560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the host machine setup and our network connections working</a:t>
            </a:r>
          </a:p>
        </p:txBody>
      </p:sp>
      <p:sp>
        <p:nvSpPr>
          <p:cNvPr id="4" name="Slide Number Placeholder 3"/>
          <p:cNvSpPr>
            <a:spLocks noGrp="1"/>
          </p:cNvSpPr>
          <p:nvPr>
            <p:ph type="sldNum" sz="quarter" idx="5"/>
          </p:nvPr>
        </p:nvSpPr>
        <p:spPr/>
        <p:txBody>
          <a:bodyPr/>
          <a:lstStyle/>
          <a:p>
            <a:fld id="{86BBAC3F-A4C4-4CB8-A40D-EBF91B7D30A9}" type="slidenum">
              <a:rPr lang="en-US" smtClean="0"/>
              <a:t>33</a:t>
            </a:fld>
            <a:endParaRPr lang="en-US"/>
          </a:p>
        </p:txBody>
      </p:sp>
    </p:spTree>
    <p:extLst>
      <p:ext uri="{BB962C8B-B14F-4D97-AF65-F5344CB8AC3E}">
        <p14:creationId xmlns:p14="http://schemas.microsoft.com/office/powerpoint/2010/main" val="12293496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 fingerprinting</a:t>
            </a:r>
          </a:p>
          <a:p>
            <a:endParaRPr lang="en-US" dirty="0"/>
          </a:p>
        </p:txBody>
      </p:sp>
      <p:sp>
        <p:nvSpPr>
          <p:cNvPr id="4" name="Slide Number Placeholder 3"/>
          <p:cNvSpPr>
            <a:spLocks noGrp="1"/>
          </p:cNvSpPr>
          <p:nvPr>
            <p:ph type="sldNum" sz="quarter" idx="5"/>
          </p:nvPr>
        </p:nvSpPr>
        <p:spPr/>
        <p:txBody>
          <a:bodyPr/>
          <a:lstStyle/>
          <a:p>
            <a:fld id="{86BBAC3F-A4C4-4CB8-A40D-EBF91B7D30A9}" type="slidenum">
              <a:rPr lang="en-US" smtClean="0"/>
              <a:t>34</a:t>
            </a:fld>
            <a:endParaRPr lang="en-US"/>
          </a:p>
        </p:txBody>
      </p:sp>
    </p:spTree>
    <p:extLst>
      <p:ext uri="{BB962C8B-B14F-4D97-AF65-F5344CB8AC3E}">
        <p14:creationId xmlns:p14="http://schemas.microsoft.com/office/powerpoint/2010/main" val="31895622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BBAC3F-A4C4-4CB8-A40D-EBF91B7D30A9}" type="slidenum">
              <a:rPr lang="en-US" smtClean="0"/>
              <a:t>35</a:t>
            </a:fld>
            <a:endParaRPr lang="en-US"/>
          </a:p>
        </p:txBody>
      </p:sp>
    </p:spTree>
    <p:extLst>
      <p:ext uri="{BB962C8B-B14F-4D97-AF65-F5344CB8AC3E}">
        <p14:creationId xmlns:p14="http://schemas.microsoft.com/office/powerpoint/2010/main" val="31200993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the host machine setup and our network connections working</a:t>
            </a:r>
          </a:p>
        </p:txBody>
      </p:sp>
      <p:sp>
        <p:nvSpPr>
          <p:cNvPr id="4" name="Slide Number Placeholder 3"/>
          <p:cNvSpPr>
            <a:spLocks noGrp="1"/>
          </p:cNvSpPr>
          <p:nvPr>
            <p:ph type="sldNum" sz="quarter" idx="5"/>
          </p:nvPr>
        </p:nvSpPr>
        <p:spPr/>
        <p:txBody>
          <a:bodyPr/>
          <a:lstStyle/>
          <a:p>
            <a:fld id="{86BBAC3F-A4C4-4CB8-A40D-EBF91B7D30A9}" type="slidenum">
              <a:rPr lang="en-US" smtClean="0"/>
              <a:t>36</a:t>
            </a:fld>
            <a:endParaRPr lang="en-US"/>
          </a:p>
        </p:txBody>
      </p:sp>
    </p:spTree>
    <p:extLst>
      <p:ext uri="{BB962C8B-B14F-4D97-AF65-F5344CB8AC3E}">
        <p14:creationId xmlns:p14="http://schemas.microsoft.com/office/powerpoint/2010/main" val="18443148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plenty of ms17 exploits to choose from and any one of them should be fine for gaining access to this machine. Some may return a </a:t>
            </a:r>
            <a:r>
              <a:rPr lang="en-US" dirty="0" err="1"/>
              <a:t>meterpreter</a:t>
            </a:r>
            <a:r>
              <a:rPr lang="en-US" dirty="0"/>
              <a:t> shell and others might return a standard command shell depending on the payload used. You don’t need Metasploit to perform the attack, but you may find it easier to do so.</a:t>
            </a:r>
          </a:p>
        </p:txBody>
      </p:sp>
      <p:sp>
        <p:nvSpPr>
          <p:cNvPr id="4" name="Slide Number Placeholder 3"/>
          <p:cNvSpPr>
            <a:spLocks noGrp="1"/>
          </p:cNvSpPr>
          <p:nvPr>
            <p:ph type="sldNum" sz="quarter" idx="5"/>
          </p:nvPr>
        </p:nvSpPr>
        <p:spPr/>
        <p:txBody>
          <a:bodyPr/>
          <a:lstStyle/>
          <a:p>
            <a:fld id="{86BBAC3F-A4C4-4CB8-A40D-EBF91B7D30A9}" type="slidenum">
              <a:rPr lang="en-US" smtClean="0"/>
              <a:t>37</a:t>
            </a:fld>
            <a:endParaRPr lang="en-US"/>
          </a:p>
        </p:txBody>
      </p:sp>
    </p:spTree>
    <p:extLst>
      <p:ext uri="{BB962C8B-B14F-4D97-AF65-F5344CB8AC3E}">
        <p14:creationId xmlns:p14="http://schemas.microsoft.com/office/powerpoint/2010/main" val="3840249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the day, this meetup is for you. </a:t>
            </a:r>
          </a:p>
        </p:txBody>
      </p:sp>
      <p:sp>
        <p:nvSpPr>
          <p:cNvPr id="4" name="Slide Number Placeholder 3"/>
          <p:cNvSpPr>
            <a:spLocks noGrp="1"/>
          </p:cNvSpPr>
          <p:nvPr>
            <p:ph type="sldNum" sz="quarter" idx="5"/>
          </p:nvPr>
        </p:nvSpPr>
        <p:spPr/>
        <p:txBody>
          <a:bodyPr/>
          <a:lstStyle/>
          <a:p>
            <a:fld id="{86BBAC3F-A4C4-4CB8-A40D-EBF91B7D30A9}" type="slidenum">
              <a:rPr lang="en-US" smtClean="0"/>
              <a:t>4</a:t>
            </a:fld>
            <a:endParaRPr lang="en-US"/>
          </a:p>
        </p:txBody>
      </p:sp>
    </p:spTree>
    <p:extLst>
      <p:ext uri="{BB962C8B-B14F-4D97-AF65-F5344CB8AC3E}">
        <p14:creationId xmlns:p14="http://schemas.microsoft.com/office/powerpoint/2010/main" val="42006584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dumping hashes from the machine and finding flags, think about the level of access you have to the machine right now.  You could absolutely deploy ransomware at this stage.</a:t>
            </a:r>
          </a:p>
        </p:txBody>
      </p:sp>
      <p:sp>
        <p:nvSpPr>
          <p:cNvPr id="4" name="Slide Number Placeholder 3"/>
          <p:cNvSpPr>
            <a:spLocks noGrp="1"/>
          </p:cNvSpPr>
          <p:nvPr>
            <p:ph type="sldNum" sz="quarter" idx="5"/>
          </p:nvPr>
        </p:nvSpPr>
        <p:spPr/>
        <p:txBody>
          <a:bodyPr/>
          <a:lstStyle/>
          <a:p>
            <a:fld id="{86BBAC3F-A4C4-4CB8-A40D-EBF91B7D30A9}" type="slidenum">
              <a:rPr lang="en-US" smtClean="0"/>
              <a:t>38</a:t>
            </a:fld>
            <a:endParaRPr lang="en-US"/>
          </a:p>
        </p:txBody>
      </p:sp>
    </p:spTree>
    <p:extLst>
      <p:ext uri="{BB962C8B-B14F-4D97-AF65-F5344CB8AC3E}">
        <p14:creationId xmlns:p14="http://schemas.microsoft.com/office/powerpoint/2010/main" val="18390558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the host machine setup and our network connections working</a:t>
            </a:r>
          </a:p>
        </p:txBody>
      </p:sp>
      <p:sp>
        <p:nvSpPr>
          <p:cNvPr id="4" name="Slide Number Placeholder 3"/>
          <p:cNvSpPr>
            <a:spLocks noGrp="1"/>
          </p:cNvSpPr>
          <p:nvPr>
            <p:ph type="sldNum" sz="quarter" idx="5"/>
          </p:nvPr>
        </p:nvSpPr>
        <p:spPr/>
        <p:txBody>
          <a:bodyPr/>
          <a:lstStyle/>
          <a:p>
            <a:fld id="{86BBAC3F-A4C4-4CB8-A40D-EBF91B7D30A9}" type="slidenum">
              <a:rPr lang="en-US" smtClean="0"/>
              <a:t>39</a:t>
            </a:fld>
            <a:endParaRPr lang="en-US"/>
          </a:p>
        </p:txBody>
      </p:sp>
    </p:spTree>
    <p:extLst>
      <p:ext uri="{BB962C8B-B14F-4D97-AF65-F5344CB8AC3E}">
        <p14:creationId xmlns:p14="http://schemas.microsoft.com/office/powerpoint/2010/main" val="6980941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the host machine setup and our network connections working</a:t>
            </a:r>
          </a:p>
        </p:txBody>
      </p:sp>
      <p:sp>
        <p:nvSpPr>
          <p:cNvPr id="4" name="Slide Number Placeholder 3"/>
          <p:cNvSpPr>
            <a:spLocks noGrp="1"/>
          </p:cNvSpPr>
          <p:nvPr>
            <p:ph type="sldNum" sz="quarter" idx="5"/>
          </p:nvPr>
        </p:nvSpPr>
        <p:spPr/>
        <p:txBody>
          <a:bodyPr/>
          <a:lstStyle/>
          <a:p>
            <a:fld id="{86BBAC3F-A4C4-4CB8-A40D-EBF91B7D30A9}" type="slidenum">
              <a:rPr lang="en-US" smtClean="0"/>
              <a:t>40</a:t>
            </a:fld>
            <a:endParaRPr lang="en-US"/>
          </a:p>
        </p:txBody>
      </p:sp>
    </p:spTree>
    <p:extLst>
      <p:ext uri="{BB962C8B-B14F-4D97-AF65-F5344CB8AC3E}">
        <p14:creationId xmlns:p14="http://schemas.microsoft.com/office/powerpoint/2010/main" val="24968378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BBAC3F-A4C4-4CB8-A40D-EBF91B7D30A9}" type="slidenum">
              <a:rPr lang="en-US" smtClean="0"/>
              <a:t>41</a:t>
            </a:fld>
            <a:endParaRPr lang="en-US"/>
          </a:p>
        </p:txBody>
      </p:sp>
    </p:spTree>
    <p:extLst>
      <p:ext uri="{BB962C8B-B14F-4D97-AF65-F5344CB8AC3E}">
        <p14:creationId xmlns:p14="http://schemas.microsoft.com/office/powerpoint/2010/main" val="6206020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BBAC3F-A4C4-4CB8-A40D-EBF91B7D30A9}" type="slidenum">
              <a:rPr lang="en-US" smtClean="0"/>
              <a:t>43</a:t>
            </a:fld>
            <a:endParaRPr lang="en-US"/>
          </a:p>
        </p:txBody>
      </p:sp>
    </p:spTree>
    <p:extLst>
      <p:ext uri="{BB962C8B-B14F-4D97-AF65-F5344CB8AC3E}">
        <p14:creationId xmlns:p14="http://schemas.microsoft.com/office/powerpoint/2010/main" val="6888135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BBAC3F-A4C4-4CB8-A40D-EBF91B7D30A9}" type="slidenum">
              <a:rPr lang="en-US" smtClean="0"/>
              <a:t>44</a:t>
            </a:fld>
            <a:endParaRPr lang="en-US"/>
          </a:p>
        </p:txBody>
      </p:sp>
    </p:spTree>
    <p:extLst>
      <p:ext uri="{BB962C8B-B14F-4D97-AF65-F5344CB8AC3E}">
        <p14:creationId xmlns:p14="http://schemas.microsoft.com/office/powerpoint/2010/main" val="16039117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BBAC3F-A4C4-4CB8-A40D-EBF91B7D30A9}" type="slidenum">
              <a:rPr lang="en-US" smtClean="0"/>
              <a:t>46</a:t>
            </a:fld>
            <a:endParaRPr lang="en-US"/>
          </a:p>
        </p:txBody>
      </p:sp>
    </p:spTree>
    <p:extLst>
      <p:ext uri="{BB962C8B-B14F-4D97-AF65-F5344CB8AC3E}">
        <p14:creationId xmlns:p14="http://schemas.microsoft.com/office/powerpoint/2010/main" val="22094247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BBAC3F-A4C4-4CB8-A40D-EBF91B7D30A9}" type="slidenum">
              <a:rPr lang="en-US" smtClean="0"/>
              <a:t>47</a:t>
            </a:fld>
            <a:endParaRPr lang="en-US"/>
          </a:p>
        </p:txBody>
      </p:sp>
    </p:spTree>
    <p:extLst>
      <p:ext uri="{BB962C8B-B14F-4D97-AF65-F5344CB8AC3E}">
        <p14:creationId xmlns:p14="http://schemas.microsoft.com/office/powerpoint/2010/main" val="29643055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BBAC3F-A4C4-4CB8-A40D-EBF91B7D30A9}" type="slidenum">
              <a:rPr lang="en-US" smtClean="0"/>
              <a:t>48</a:t>
            </a:fld>
            <a:endParaRPr lang="en-US"/>
          </a:p>
        </p:txBody>
      </p:sp>
    </p:spTree>
    <p:extLst>
      <p:ext uri="{BB962C8B-B14F-4D97-AF65-F5344CB8AC3E}">
        <p14:creationId xmlns:p14="http://schemas.microsoft.com/office/powerpoint/2010/main" val="22777010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I’d love to do is having people in upcoming meetings share stories that they themselves can tie back to machines on </a:t>
            </a:r>
            <a:r>
              <a:rPr lang="en-US" dirty="0" err="1"/>
              <a:t>HackTheBox</a:t>
            </a:r>
            <a:r>
              <a:rPr lang="en-US" dirty="0"/>
              <a:t>. Give talks about their relevant research and share as well. If you are interested in speaking please reach out, I’d love to have you.</a:t>
            </a:r>
          </a:p>
        </p:txBody>
      </p:sp>
      <p:sp>
        <p:nvSpPr>
          <p:cNvPr id="4" name="Slide Number Placeholder 3"/>
          <p:cNvSpPr>
            <a:spLocks noGrp="1"/>
          </p:cNvSpPr>
          <p:nvPr>
            <p:ph type="sldNum" sz="quarter" idx="5"/>
          </p:nvPr>
        </p:nvSpPr>
        <p:spPr/>
        <p:txBody>
          <a:bodyPr/>
          <a:lstStyle/>
          <a:p>
            <a:fld id="{86BBAC3F-A4C4-4CB8-A40D-EBF91B7D30A9}" type="slidenum">
              <a:rPr lang="en-US" smtClean="0"/>
              <a:t>51</a:t>
            </a:fld>
            <a:endParaRPr lang="en-US"/>
          </a:p>
        </p:txBody>
      </p:sp>
    </p:spTree>
    <p:extLst>
      <p:ext uri="{BB962C8B-B14F-4D97-AF65-F5344CB8AC3E}">
        <p14:creationId xmlns:p14="http://schemas.microsoft.com/office/powerpoint/2010/main" val="871970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the day, this meetup is for you. </a:t>
            </a:r>
          </a:p>
        </p:txBody>
      </p:sp>
      <p:sp>
        <p:nvSpPr>
          <p:cNvPr id="4" name="Slide Number Placeholder 3"/>
          <p:cNvSpPr>
            <a:spLocks noGrp="1"/>
          </p:cNvSpPr>
          <p:nvPr>
            <p:ph type="sldNum" sz="quarter" idx="5"/>
          </p:nvPr>
        </p:nvSpPr>
        <p:spPr/>
        <p:txBody>
          <a:bodyPr/>
          <a:lstStyle/>
          <a:p>
            <a:fld id="{86BBAC3F-A4C4-4CB8-A40D-EBF91B7D30A9}" type="slidenum">
              <a:rPr lang="en-US" smtClean="0"/>
              <a:t>5</a:t>
            </a:fld>
            <a:endParaRPr lang="en-US"/>
          </a:p>
        </p:txBody>
      </p:sp>
    </p:spTree>
    <p:extLst>
      <p:ext uri="{BB962C8B-B14F-4D97-AF65-F5344CB8AC3E}">
        <p14:creationId xmlns:p14="http://schemas.microsoft.com/office/powerpoint/2010/main" val="3571492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the day, this meetup is for you. </a:t>
            </a:r>
          </a:p>
        </p:txBody>
      </p:sp>
      <p:sp>
        <p:nvSpPr>
          <p:cNvPr id="4" name="Slide Number Placeholder 3"/>
          <p:cNvSpPr>
            <a:spLocks noGrp="1"/>
          </p:cNvSpPr>
          <p:nvPr>
            <p:ph type="sldNum" sz="quarter" idx="5"/>
          </p:nvPr>
        </p:nvSpPr>
        <p:spPr/>
        <p:txBody>
          <a:bodyPr/>
          <a:lstStyle/>
          <a:p>
            <a:fld id="{86BBAC3F-A4C4-4CB8-A40D-EBF91B7D30A9}" type="slidenum">
              <a:rPr lang="en-US" smtClean="0"/>
              <a:t>6</a:t>
            </a:fld>
            <a:endParaRPr lang="en-US"/>
          </a:p>
        </p:txBody>
      </p:sp>
    </p:spTree>
    <p:extLst>
      <p:ext uri="{BB962C8B-B14F-4D97-AF65-F5344CB8AC3E}">
        <p14:creationId xmlns:p14="http://schemas.microsoft.com/office/powerpoint/2010/main" val="4104908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the day, this meetup is for you. </a:t>
            </a:r>
          </a:p>
        </p:txBody>
      </p:sp>
      <p:sp>
        <p:nvSpPr>
          <p:cNvPr id="4" name="Slide Number Placeholder 3"/>
          <p:cNvSpPr>
            <a:spLocks noGrp="1"/>
          </p:cNvSpPr>
          <p:nvPr>
            <p:ph type="sldNum" sz="quarter" idx="5"/>
          </p:nvPr>
        </p:nvSpPr>
        <p:spPr/>
        <p:txBody>
          <a:bodyPr/>
          <a:lstStyle/>
          <a:p>
            <a:fld id="{86BBAC3F-A4C4-4CB8-A40D-EBF91B7D30A9}" type="slidenum">
              <a:rPr lang="en-US" smtClean="0"/>
              <a:t>7</a:t>
            </a:fld>
            <a:endParaRPr lang="en-US"/>
          </a:p>
        </p:txBody>
      </p:sp>
    </p:spTree>
    <p:extLst>
      <p:ext uri="{BB962C8B-B14F-4D97-AF65-F5344CB8AC3E}">
        <p14:creationId xmlns:p14="http://schemas.microsoft.com/office/powerpoint/2010/main" val="2803440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BBAC3F-A4C4-4CB8-A40D-EBF91B7D30A9}" type="slidenum">
              <a:rPr lang="en-US" smtClean="0"/>
              <a:t>11</a:t>
            </a:fld>
            <a:endParaRPr lang="en-US"/>
          </a:p>
        </p:txBody>
      </p:sp>
    </p:spTree>
    <p:extLst>
      <p:ext uri="{BB962C8B-B14F-4D97-AF65-F5344CB8AC3E}">
        <p14:creationId xmlns:p14="http://schemas.microsoft.com/office/powerpoint/2010/main" val="3198954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98F200"/>
                </a:solidFill>
              </a:rPr>
              <a:t>https://www.virtualbox.org/wiki/Downloads</a:t>
            </a:r>
          </a:p>
          <a:p>
            <a:endParaRPr lang="en-US" dirty="0"/>
          </a:p>
          <a:p>
            <a:r>
              <a:rPr lang="en-US" dirty="0"/>
              <a:t>https://images.kali.org/virtual-images/kali-linux-2021.1-vbox-amd64.ova</a:t>
            </a:r>
          </a:p>
        </p:txBody>
      </p:sp>
      <p:sp>
        <p:nvSpPr>
          <p:cNvPr id="4" name="Slide Number Placeholder 3"/>
          <p:cNvSpPr>
            <a:spLocks noGrp="1"/>
          </p:cNvSpPr>
          <p:nvPr>
            <p:ph type="sldNum" sz="quarter" idx="5"/>
          </p:nvPr>
        </p:nvSpPr>
        <p:spPr/>
        <p:txBody>
          <a:bodyPr/>
          <a:lstStyle/>
          <a:p>
            <a:fld id="{86BBAC3F-A4C4-4CB8-A40D-EBF91B7D30A9}" type="slidenum">
              <a:rPr lang="en-US" smtClean="0"/>
              <a:t>12</a:t>
            </a:fld>
            <a:endParaRPr lang="en-US"/>
          </a:p>
        </p:txBody>
      </p:sp>
    </p:spTree>
    <p:extLst>
      <p:ext uri="{BB962C8B-B14F-4D97-AF65-F5344CB8AC3E}">
        <p14:creationId xmlns:p14="http://schemas.microsoft.com/office/powerpoint/2010/main" val="4574808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98F200"/>
                </a:solidFill>
              </a:rPr>
              <a:t>https://www.virtualbox.org/wiki/Downloads</a:t>
            </a:r>
          </a:p>
          <a:p>
            <a:endParaRPr lang="en-US" dirty="0"/>
          </a:p>
          <a:p>
            <a:r>
              <a:rPr lang="en-US" dirty="0"/>
              <a:t>https://images.kali.org/virtual-images/kali-linux-2021.1-vbox-amd64.ova</a:t>
            </a:r>
          </a:p>
        </p:txBody>
      </p:sp>
      <p:sp>
        <p:nvSpPr>
          <p:cNvPr id="4" name="Slide Number Placeholder 3"/>
          <p:cNvSpPr>
            <a:spLocks noGrp="1"/>
          </p:cNvSpPr>
          <p:nvPr>
            <p:ph type="sldNum" sz="quarter" idx="5"/>
          </p:nvPr>
        </p:nvSpPr>
        <p:spPr/>
        <p:txBody>
          <a:bodyPr/>
          <a:lstStyle/>
          <a:p>
            <a:fld id="{86BBAC3F-A4C4-4CB8-A40D-EBF91B7D30A9}" type="slidenum">
              <a:rPr lang="en-US" smtClean="0"/>
              <a:t>13</a:t>
            </a:fld>
            <a:endParaRPr lang="en-US"/>
          </a:p>
        </p:txBody>
      </p:sp>
    </p:spTree>
    <p:extLst>
      <p:ext uri="{BB962C8B-B14F-4D97-AF65-F5344CB8AC3E}">
        <p14:creationId xmlns:p14="http://schemas.microsoft.com/office/powerpoint/2010/main" val="3501791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7485D-1138-4CF5-AC87-D837845977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079366-CDFA-462B-90E3-98947A2EEC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ADA7B-E048-41C7-9466-D13BB201C33D}"/>
              </a:ext>
            </a:extLst>
          </p:cNvPr>
          <p:cNvSpPr>
            <a:spLocks noGrp="1"/>
          </p:cNvSpPr>
          <p:nvPr>
            <p:ph type="dt" sz="half" idx="10"/>
          </p:nvPr>
        </p:nvSpPr>
        <p:spPr/>
        <p:txBody>
          <a:bodyPr/>
          <a:lstStyle/>
          <a:p>
            <a:fld id="{4EB62F87-16D9-4D9A-9C8E-527C60DE45AD}" type="datetimeFigureOut">
              <a:rPr lang="en-US" smtClean="0"/>
              <a:t>3/20/2021</a:t>
            </a:fld>
            <a:endParaRPr lang="en-US"/>
          </a:p>
        </p:txBody>
      </p:sp>
      <p:sp>
        <p:nvSpPr>
          <p:cNvPr id="5" name="Footer Placeholder 4">
            <a:extLst>
              <a:ext uri="{FF2B5EF4-FFF2-40B4-BE49-F238E27FC236}">
                <a16:creationId xmlns:a16="http://schemas.microsoft.com/office/drawing/2014/main" id="{9B7DFDFF-9C20-4BCF-B3CF-FEE97450F4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697A49-53C2-4D59-909D-74412C5CB581}"/>
              </a:ext>
            </a:extLst>
          </p:cNvPr>
          <p:cNvSpPr>
            <a:spLocks noGrp="1"/>
          </p:cNvSpPr>
          <p:nvPr>
            <p:ph type="sldNum" sz="quarter" idx="12"/>
          </p:nvPr>
        </p:nvSpPr>
        <p:spPr/>
        <p:txBody>
          <a:bodyPr/>
          <a:lstStyle/>
          <a:p>
            <a:fld id="{535ACB6C-DEF9-4A9B-B4B7-65F1A3B90CC8}" type="slidenum">
              <a:rPr lang="en-US" smtClean="0"/>
              <a:t>‹#›</a:t>
            </a:fld>
            <a:endParaRPr lang="en-US"/>
          </a:p>
        </p:txBody>
      </p:sp>
    </p:spTree>
    <p:extLst>
      <p:ext uri="{BB962C8B-B14F-4D97-AF65-F5344CB8AC3E}">
        <p14:creationId xmlns:p14="http://schemas.microsoft.com/office/powerpoint/2010/main" val="3631484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030BC-5B8B-4365-98E6-787FA5B6608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E2B3F4-A784-426F-8EB5-55307760E4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7ACB00-F080-4309-80DD-EB6403D634FD}"/>
              </a:ext>
            </a:extLst>
          </p:cNvPr>
          <p:cNvSpPr>
            <a:spLocks noGrp="1"/>
          </p:cNvSpPr>
          <p:nvPr>
            <p:ph type="dt" sz="half" idx="10"/>
          </p:nvPr>
        </p:nvSpPr>
        <p:spPr/>
        <p:txBody>
          <a:bodyPr/>
          <a:lstStyle/>
          <a:p>
            <a:fld id="{4EB62F87-16D9-4D9A-9C8E-527C60DE45AD}" type="datetimeFigureOut">
              <a:rPr lang="en-US" smtClean="0"/>
              <a:t>3/20/2021</a:t>
            </a:fld>
            <a:endParaRPr lang="en-US"/>
          </a:p>
        </p:txBody>
      </p:sp>
      <p:sp>
        <p:nvSpPr>
          <p:cNvPr id="5" name="Footer Placeholder 4">
            <a:extLst>
              <a:ext uri="{FF2B5EF4-FFF2-40B4-BE49-F238E27FC236}">
                <a16:creationId xmlns:a16="http://schemas.microsoft.com/office/drawing/2014/main" id="{5072A62F-81F6-4BF3-8B79-87E0D7818E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BB63E1-2853-45B5-B863-9968B387352B}"/>
              </a:ext>
            </a:extLst>
          </p:cNvPr>
          <p:cNvSpPr>
            <a:spLocks noGrp="1"/>
          </p:cNvSpPr>
          <p:nvPr>
            <p:ph type="sldNum" sz="quarter" idx="12"/>
          </p:nvPr>
        </p:nvSpPr>
        <p:spPr/>
        <p:txBody>
          <a:bodyPr/>
          <a:lstStyle/>
          <a:p>
            <a:fld id="{535ACB6C-DEF9-4A9B-B4B7-65F1A3B90CC8}" type="slidenum">
              <a:rPr lang="en-US" smtClean="0"/>
              <a:t>‹#›</a:t>
            </a:fld>
            <a:endParaRPr lang="en-US"/>
          </a:p>
        </p:txBody>
      </p:sp>
    </p:spTree>
    <p:extLst>
      <p:ext uri="{BB962C8B-B14F-4D97-AF65-F5344CB8AC3E}">
        <p14:creationId xmlns:p14="http://schemas.microsoft.com/office/powerpoint/2010/main" val="39067470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2F8071-89B4-4799-BB35-89D1528C9B2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FDB874-41F1-484B-8C87-4D371730AE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8C531D-7E51-430C-9B43-7ADC867AE4F0}"/>
              </a:ext>
            </a:extLst>
          </p:cNvPr>
          <p:cNvSpPr>
            <a:spLocks noGrp="1"/>
          </p:cNvSpPr>
          <p:nvPr>
            <p:ph type="dt" sz="half" idx="10"/>
          </p:nvPr>
        </p:nvSpPr>
        <p:spPr/>
        <p:txBody>
          <a:bodyPr/>
          <a:lstStyle/>
          <a:p>
            <a:fld id="{4EB62F87-16D9-4D9A-9C8E-527C60DE45AD}" type="datetimeFigureOut">
              <a:rPr lang="en-US" smtClean="0"/>
              <a:t>3/20/2021</a:t>
            </a:fld>
            <a:endParaRPr lang="en-US"/>
          </a:p>
        </p:txBody>
      </p:sp>
      <p:sp>
        <p:nvSpPr>
          <p:cNvPr id="5" name="Footer Placeholder 4">
            <a:extLst>
              <a:ext uri="{FF2B5EF4-FFF2-40B4-BE49-F238E27FC236}">
                <a16:creationId xmlns:a16="http://schemas.microsoft.com/office/drawing/2014/main" id="{AEBE7937-7CD1-431D-A5CA-3555B3BEBC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1CBE49-96B0-4C05-B95B-6A8A4BB867E0}"/>
              </a:ext>
            </a:extLst>
          </p:cNvPr>
          <p:cNvSpPr>
            <a:spLocks noGrp="1"/>
          </p:cNvSpPr>
          <p:nvPr>
            <p:ph type="sldNum" sz="quarter" idx="12"/>
          </p:nvPr>
        </p:nvSpPr>
        <p:spPr/>
        <p:txBody>
          <a:bodyPr/>
          <a:lstStyle/>
          <a:p>
            <a:fld id="{535ACB6C-DEF9-4A9B-B4B7-65F1A3B90CC8}" type="slidenum">
              <a:rPr lang="en-US" smtClean="0"/>
              <a:t>‹#›</a:t>
            </a:fld>
            <a:endParaRPr lang="en-US"/>
          </a:p>
        </p:txBody>
      </p:sp>
    </p:spTree>
    <p:extLst>
      <p:ext uri="{BB962C8B-B14F-4D97-AF65-F5344CB8AC3E}">
        <p14:creationId xmlns:p14="http://schemas.microsoft.com/office/powerpoint/2010/main" val="4289678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27B46-3E82-43EA-986A-A4C07B248D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4BEEC2-F367-485A-B655-6BE7425909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A5272D-26E9-47F6-BF29-73D306D21855}"/>
              </a:ext>
            </a:extLst>
          </p:cNvPr>
          <p:cNvSpPr>
            <a:spLocks noGrp="1"/>
          </p:cNvSpPr>
          <p:nvPr>
            <p:ph type="dt" sz="half" idx="10"/>
          </p:nvPr>
        </p:nvSpPr>
        <p:spPr/>
        <p:txBody>
          <a:bodyPr/>
          <a:lstStyle/>
          <a:p>
            <a:fld id="{4EB62F87-16D9-4D9A-9C8E-527C60DE45AD}" type="datetimeFigureOut">
              <a:rPr lang="en-US" smtClean="0"/>
              <a:t>3/20/2021</a:t>
            </a:fld>
            <a:endParaRPr lang="en-US"/>
          </a:p>
        </p:txBody>
      </p:sp>
      <p:sp>
        <p:nvSpPr>
          <p:cNvPr id="5" name="Footer Placeholder 4">
            <a:extLst>
              <a:ext uri="{FF2B5EF4-FFF2-40B4-BE49-F238E27FC236}">
                <a16:creationId xmlns:a16="http://schemas.microsoft.com/office/drawing/2014/main" id="{45DEFB69-1F26-4888-AADC-32EBD9BEE5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3B8722-3B6C-4DE4-894A-EC8264930616}"/>
              </a:ext>
            </a:extLst>
          </p:cNvPr>
          <p:cNvSpPr>
            <a:spLocks noGrp="1"/>
          </p:cNvSpPr>
          <p:nvPr>
            <p:ph type="sldNum" sz="quarter" idx="12"/>
          </p:nvPr>
        </p:nvSpPr>
        <p:spPr/>
        <p:txBody>
          <a:bodyPr/>
          <a:lstStyle/>
          <a:p>
            <a:fld id="{535ACB6C-DEF9-4A9B-B4B7-65F1A3B90CC8}" type="slidenum">
              <a:rPr lang="en-US" smtClean="0"/>
              <a:t>‹#›</a:t>
            </a:fld>
            <a:endParaRPr lang="en-US"/>
          </a:p>
        </p:txBody>
      </p:sp>
    </p:spTree>
    <p:extLst>
      <p:ext uri="{BB962C8B-B14F-4D97-AF65-F5344CB8AC3E}">
        <p14:creationId xmlns:p14="http://schemas.microsoft.com/office/powerpoint/2010/main" val="3242707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AEA44-1206-4846-93EF-04E7796EF4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E81DC8-7E9B-45DB-BD6A-1DCF9937E7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F6A92C-FF01-45A8-B527-8CD0C4A2D77D}"/>
              </a:ext>
            </a:extLst>
          </p:cNvPr>
          <p:cNvSpPr>
            <a:spLocks noGrp="1"/>
          </p:cNvSpPr>
          <p:nvPr>
            <p:ph type="dt" sz="half" idx="10"/>
          </p:nvPr>
        </p:nvSpPr>
        <p:spPr/>
        <p:txBody>
          <a:bodyPr/>
          <a:lstStyle/>
          <a:p>
            <a:fld id="{4EB62F87-16D9-4D9A-9C8E-527C60DE45AD}" type="datetimeFigureOut">
              <a:rPr lang="en-US" smtClean="0"/>
              <a:t>3/20/2021</a:t>
            </a:fld>
            <a:endParaRPr lang="en-US"/>
          </a:p>
        </p:txBody>
      </p:sp>
      <p:sp>
        <p:nvSpPr>
          <p:cNvPr id="5" name="Footer Placeholder 4">
            <a:extLst>
              <a:ext uri="{FF2B5EF4-FFF2-40B4-BE49-F238E27FC236}">
                <a16:creationId xmlns:a16="http://schemas.microsoft.com/office/drawing/2014/main" id="{A3415F02-C665-4276-B775-363C1D3DE1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E1BAED-E058-4F9E-BF42-C50FDB1DB061}"/>
              </a:ext>
            </a:extLst>
          </p:cNvPr>
          <p:cNvSpPr>
            <a:spLocks noGrp="1"/>
          </p:cNvSpPr>
          <p:nvPr>
            <p:ph type="sldNum" sz="quarter" idx="12"/>
          </p:nvPr>
        </p:nvSpPr>
        <p:spPr/>
        <p:txBody>
          <a:bodyPr/>
          <a:lstStyle/>
          <a:p>
            <a:fld id="{535ACB6C-DEF9-4A9B-B4B7-65F1A3B90CC8}" type="slidenum">
              <a:rPr lang="en-US" smtClean="0"/>
              <a:t>‹#›</a:t>
            </a:fld>
            <a:endParaRPr lang="en-US"/>
          </a:p>
        </p:txBody>
      </p:sp>
    </p:spTree>
    <p:extLst>
      <p:ext uri="{BB962C8B-B14F-4D97-AF65-F5344CB8AC3E}">
        <p14:creationId xmlns:p14="http://schemas.microsoft.com/office/powerpoint/2010/main" val="234415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FAADA-D0D0-4618-B54A-29B8983D5D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CD59A8-06CB-41D9-920D-82EBFC59CA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6C04E19-8FA4-40A3-A59B-46E25ECB37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20ACC2-B0FC-4098-8A44-9E44ACD9FDE5}"/>
              </a:ext>
            </a:extLst>
          </p:cNvPr>
          <p:cNvSpPr>
            <a:spLocks noGrp="1"/>
          </p:cNvSpPr>
          <p:nvPr>
            <p:ph type="dt" sz="half" idx="10"/>
          </p:nvPr>
        </p:nvSpPr>
        <p:spPr/>
        <p:txBody>
          <a:bodyPr/>
          <a:lstStyle/>
          <a:p>
            <a:fld id="{4EB62F87-16D9-4D9A-9C8E-527C60DE45AD}" type="datetimeFigureOut">
              <a:rPr lang="en-US" smtClean="0"/>
              <a:t>3/20/2021</a:t>
            </a:fld>
            <a:endParaRPr lang="en-US"/>
          </a:p>
        </p:txBody>
      </p:sp>
      <p:sp>
        <p:nvSpPr>
          <p:cNvPr id="6" name="Footer Placeholder 5">
            <a:extLst>
              <a:ext uri="{FF2B5EF4-FFF2-40B4-BE49-F238E27FC236}">
                <a16:creationId xmlns:a16="http://schemas.microsoft.com/office/drawing/2014/main" id="{B8A94220-756E-42AB-B73C-2C2C727C60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55566E-6E04-4451-B18F-51CFB2A9A842}"/>
              </a:ext>
            </a:extLst>
          </p:cNvPr>
          <p:cNvSpPr>
            <a:spLocks noGrp="1"/>
          </p:cNvSpPr>
          <p:nvPr>
            <p:ph type="sldNum" sz="quarter" idx="12"/>
          </p:nvPr>
        </p:nvSpPr>
        <p:spPr/>
        <p:txBody>
          <a:bodyPr/>
          <a:lstStyle/>
          <a:p>
            <a:fld id="{535ACB6C-DEF9-4A9B-B4B7-65F1A3B90CC8}" type="slidenum">
              <a:rPr lang="en-US" smtClean="0"/>
              <a:t>‹#›</a:t>
            </a:fld>
            <a:endParaRPr lang="en-US"/>
          </a:p>
        </p:txBody>
      </p:sp>
    </p:spTree>
    <p:extLst>
      <p:ext uri="{BB962C8B-B14F-4D97-AF65-F5344CB8AC3E}">
        <p14:creationId xmlns:p14="http://schemas.microsoft.com/office/powerpoint/2010/main" val="3300114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CC2A3-CFEE-4476-B413-3475ED9FBB0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BCEDB91-3FC4-4A5E-B587-E68A8B1D9B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59A9CF-773C-40A9-8C17-BB371DC2F4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4C92AC-B472-45E3-A97A-E104FEC3BB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83CE56-F5FD-476F-B547-EFFFD2F0124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D9CD83-03BC-488F-AABC-AF5A181D9F6A}"/>
              </a:ext>
            </a:extLst>
          </p:cNvPr>
          <p:cNvSpPr>
            <a:spLocks noGrp="1"/>
          </p:cNvSpPr>
          <p:nvPr>
            <p:ph type="dt" sz="half" idx="10"/>
          </p:nvPr>
        </p:nvSpPr>
        <p:spPr/>
        <p:txBody>
          <a:bodyPr/>
          <a:lstStyle/>
          <a:p>
            <a:fld id="{4EB62F87-16D9-4D9A-9C8E-527C60DE45AD}" type="datetimeFigureOut">
              <a:rPr lang="en-US" smtClean="0"/>
              <a:t>3/20/2021</a:t>
            </a:fld>
            <a:endParaRPr lang="en-US"/>
          </a:p>
        </p:txBody>
      </p:sp>
      <p:sp>
        <p:nvSpPr>
          <p:cNvPr id="8" name="Footer Placeholder 7">
            <a:extLst>
              <a:ext uri="{FF2B5EF4-FFF2-40B4-BE49-F238E27FC236}">
                <a16:creationId xmlns:a16="http://schemas.microsoft.com/office/drawing/2014/main" id="{C0DC24A2-07FC-46EC-897E-A353C231DF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909BC9-DF23-4736-BA3B-9F22E2215131}"/>
              </a:ext>
            </a:extLst>
          </p:cNvPr>
          <p:cNvSpPr>
            <a:spLocks noGrp="1"/>
          </p:cNvSpPr>
          <p:nvPr>
            <p:ph type="sldNum" sz="quarter" idx="12"/>
          </p:nvPr>
        </p:nvSpPr>
        <p:spPr/>
        <p:txBody>
          <a:bodyPr/>
          <a:lstStyle/>
          <a:p>
            <a:fld id="{535ACB6C-DEF9-4A9B-B4B7-65F1A3B90CC8}" type="slidenum">
              <a:rPr lang="en-US" smtClean="0"/>
              <a:t>‹#›</a:t>
            </a:fld>
            <a:endParaRPr lang="en-US"/>
          </a:p>
        </p:txBody>
      </p:sp>
    </p:spTree>
    <p:extLst>
      <p:ext uri="{BB962C8B-B14F-4D97-AF65-F5344CB8AC3E}">
        <p14:creationId xmlns:p14="http://schemas.microsoft.com/office/powerpoint/2010/main" val="335552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D3D84-08AE-46C4-8DB9-B5225EB6D8B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D4B18C-53D0-4D94-BDFF-9BD0DFFB0CA8}"/>
              </a:ext>
            </a:extLst>
          </p:cNvPr>
          <p:cNvSpPr>
            <a:spLocks noGrp="1"/>
          </p:cNvSpPr>
          <p:nvPr>
            <p:ph type="dt" sz="half" idx="10"/>
          </p:nvPr>
        </p:nvSpPr>
        <p:spPr/>
        <p:txBody>
          <a:bodyPr/>
          <a:lstStyle/>
          <a:p>
            <a:fld id="{4EB62F87-16D9-4D9A-9C8E-527C60DE45AD}" type="datetimeFigureOut">
              <a:rPr lang="en-US" smtClean="0"/>
              <a:t>3/20/2021</a:t>
            </a:fld>
            <a:endParaRPr lang="en-US"/>
          </a:p>
        </p:txBody>
      </p:sp>
      <p:sp>
        <p:nvSpPr>
          <p:cNvPr id="4" name="Footer Placeholder 3">
            <a:extLst>
              <a:ext uri="{FF2B5EF4-FFF2-40B4-BE49-F238E27FC236}">
                <a16:creationId xmlns:a16="http://schemas.microsoft.com/office/drawing/2014/main" id="{CD87B3E4-5DE1-424B-B045-117C0D510A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697CBE-363D-41BA-B507-9AD832D94A2F}"/>
              </a:ext>
            </a:extLst>
          </p:cNvPr>
          <p:cNvSpPr>
            <a:spLocks noGrp="1"/>
          </p:cNvSpPr>
          <p:nvPr>
            <p:ph type="sldNum" sz="quarter" idx="12"/>
          </p:nvPr>
        </p:nvSpPr>
        <p:spPr/>
        <p:txBody>
          <a:bodyPr/>
          <a:lstStyle/>
          <a:p>
            <a:fld id="{535ACB6C-DEF9-4A9B-B4B7-65F1A3B90CC8}" type="slidenum">
              <a:rPr lang="en-US" smtClean="0"/>
              <a:t>‹#›</a:t>
            </a:fld>
            <a:endParaRPr lang="en-US"/>
          </a:p>
        </p:txBody>
      </p:sp>
    </p:spTree>
    <p:extLst>
      <p:ext uri="{BB962C8B-B14F-4D97-AF65-F5344CB8AC3E}">
        <p14:creationId xmlns:p14="http://schemas.microsoft.com/office/powerpoint/2010/main" val="448588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DA3DB5-87D9-4633-8CCE-5896AE444B1F}"/>
              </a:ext>
            </a:extLst>
          </p:cNvPr>
          <p:cNvSpPr>
            <a:spLocks noGrp="1"/>
          </p:cNvSpPr>
          <p:nvPr>
            <p:ph type="dt" sz="half" idx="10"/>
          </p:nvPr>
        </p:nvSpPr>
        <p:spPr/>
        <p:txBody>
          <a:bodyPr/>
          <a:lstStyle/>
          <a:p>
            <a:fld id="{4EB62F87-16D9-4D9A-9C8E-527C60DE45AD}" type="datetimeFigureOut">
              <a:rPr lang="en-US" smtClean="0"/>
              <a:t>3/20/2021</a:t>
            </a:fld>
            <a:endParaRPr lang="en-US"/>
          </a:p>
        </p:txBody>
      </p:sp>
      <p:sp>
        <p:nvSpPr>
          <p:cNvPr id="3" name="Footer Placeholder 2">
            <a:extLst>
              <a:ext uri="{FF2B5EF4-FFF2-40B4-BE49-F238E27FC236}">
                <a16:creationId xmlns:a16="http://schemas.microsoft.com/office/drawing/2014/main" id="{1756D22B-C14D-4FC1-B6B4-156B282481B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ED803FB-0FD6-4A59-8E38-4C6442782C79}"/>
              </a:ext>
            </a:extLst>
          </p:cNvPr>
          <p:cNvSpPr>
            <a:spLocks noGrp="1"/>
          </p:cNvSpPr>
          <p:nvPr>
            <p:ph type="sldNum" sz="quarter" idx="12"/>
          </p:nvPr>
        </p:nvSpPr>
        <p:spPr/>
        <p:txBody>
          <a:bodyPr/>
          <a:lstStyle/>
          <a:p>
            <a:fld id="{535ACB6C-DEF9-4A9B-B4B7-65F1A3B90CC8}" type="slidenum">
              <a:rPr lang="en-US" smtClean="0"/>
              <a:t>‹#›</a:t>
            </a:fld>
            <a:endParaRPr lang="en-US"/>
          </a:p>
        </p:txBody>
      </p:sp>
    </p:spTree>
    <p:extLst>
      <p:ext uri="{BB962C8B-B14F-4D97-AF65-F5344CB8AC3E}">
        <p14:creationId xmlns:p14="http://schemas.microsoft.com/office/powerpoint/2010/main" val="4131994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C6C4F-F8F3-4344-A946-0B9F627128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845509C-DA34-4341-BC80-6BFFF324CE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53A7F8-082D-4A31-88C4-18D0AC5842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EB840A-2844-4CF0-832F-5A3CAB44C9EA}"/>
              </a:ext>
            </a:extLst>
          </p:cNvPr>
          <p:cNvSpPr>
            <a:spLocks noGrp="1"/>
          </p:cNvSpPr>
          <p:nvPr>
            <p:ph type="dt" sz="half" idx="10"/>
          </p:nvPr>
        </p:nvSpPr>
        <p:spPr/>
        <p:txBody>
          <a:bodyPr/>
          <a:lstStyle/>
          <a:p>
            <a:fld id="{4EB62F87-16D9-4D9A-9C8E-527C60DE45AD}" type="datetimeFigureOut">
              <a:rPr lang="en-US" smtClean="0"/>
              <a:t>3/20/2021</a:t>
            </a:fld>
            <a:endParaRPr lang="en-US"/>
          </a:p>
        </p:txBody>
      </p:sp>
      <p:sp>
        <p:nvSpPr>
          <p:cNvPr id="6" name="Footer Placeholder 5">
            <a:extLst>
              <a:ext uri="{FF2B5EF4-FFF2-40B4-BE49-F238E27FC236}">
                <a16:creationId xmlns:a16="http://schemas.microsoft.com/office/drawing/2014/main" id="{A0C27B66-4502-4B7E-86BD-52926482B1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CD692C-018B-47EB-89BB-06D5D61796DF}"/>
              </a:ext>
            </a:extLst>
          </p:cNvPr>
          <p:cNvSpPr>
            <a:spLocks noGrp="1"/>
          </p:cNvSpPr>
          <p:nvPr>
            <p:ph type="sldNum" sz="quarter" idx="12"/>
          </p:nvPr>
        </p:nvSpPr>
        <p:spPr/>
        <p:txBody>
          <a:bodyPr/>
          <a:lstStyle/>
          <a:p>
            <a:fld id="{535ACB6C-DEF9-4A9B-B4B7-65F1A3B90CC8}" type="slidenum">
              <a:rPr lang="en-US" smtClean="0"/>
              <a:t>‹#›</a:t>
            </a:fld>
            <a:endParaRPr lang="en-US"/>
          </a:p>
        </p:txBody>
      </p:sp>
    </p:spTree>
    <p:extLst>
      <p:ext uri="{BB962C8B-B14F-4D97-AF65-F5344CB8AC3E}">
        <p14:creationId xmlns:p14="http://schemas.microsoft.com/office/powerpoint/2010/main" val="1622061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1CB42-3FC8-4F93-BA2A-0C7B4DCC64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DED4960-9CCB-4FDA-97A6-4999EA2179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1CDCD10-2441-4944-B624-B49239606E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F0E477-0CD6-43A3-8F9C-873A5260F248}"/>
              </a:ext>
            </a:extLst>
          </p:cNvPr>
          <p:cNvSpPr>
            <a:spLocks noGrp="1"/>
          </p:cNvSpPr>
          <p:nvPr>
            <p:ph type="dt" sz="half" idx="10"/>
          </p:nvPr>
        </p:nvSpPr>
        <p:spPr/>
        <p:txBody>
          <a:bodyPr/>
          <a:lstStyle/>
          <a:p>
            <a:fld id="{4EB62F87-16D9-4D9A-9C8E-527C60DE45AD}" type="datetimeFigureOut">
              <a:rPr lang="en-US" smtClean="0"/>
              <a:t>3/20/2021</a:t>
            </a:fld>
            <a:endParaRPr lang="en-US"/>
          </a:p>
        </p:txBody>
      </p:sp>
      <p:sp>
        <p:nvSpPr>
          <p:cNvPr id="6" name="Footer Placeholder 5">
            <a:extLst>
              <a:ext uri="{FF2B5EF4-FFF2-40B4-BE49-F238E27FC236}">
                <a16:creationId xmlns:a16="http://schemas.microsoft.com/office/drawing/2014/main" id="{7830FE86-5C74-4CCB-9243-5A4B3FA908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22A0F2-C7D5-46AA-B433-DF67DE5B8374}"/>
              </a:ext>
            </a:extLst>
          </p:cNvPr>
          <p:cNvSpPr>
            <a:spLocks noGrp="1"/>
          </p:cNvSpPr>
          <p:nvPr>
            <p:ph type="sldNum" sz="quarter" idx="12"/>
          </p:nvPr>
        </p:nvSpPr>
        <p:spPr/>
        <p:txBody>
          <a:bodyPr/>
          <a:lstStyle/>
          <a:p>
            <a:fld id="{535ACB6C-DEF9-4A9B-B4B7-65F1A3B90CC8}" type="slidenum">
              <a:rPr lang="en-US" smtClean="0"/>
              <a:t>‹#›</a:t>
            </a:fld>
            <a:endParaRPr lang="en-US"/>
          </a:p>
        </p:txBody>
      </p:sp>
    </p:spTree>
    <p:extLst>
      <p:ext uri="{BB962C8B-B14F-4D97-AF65-F5344CB8AC3E}">
        <p14:creationId xmlns:p14="http://schemas.microsoft.com/office/powerpoint/2010/main" val="3491509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FBA641-71F3-4D4C-92A3-19B16BFAC4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6453A3-102F-45D5-AF3F-8C16A815E5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170DD1-B55B-467E-96A5-1C6E94F2C8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B62F87-16D9-4D9A-9C8E-527C60DE45AD}" type="datetimeFigureOut">
              <a:rPr lang="en-US" smtClean="0"/>
              <a:t>3/20/2021</a:t>
            </a:fld>
            <a:endParaRPr lang="en-US"/>
          </a:p>
        </p:txBody>
      </p:sp>
      <p:sp>
        <p:nvSpPr>
          <p:cNvPr id="5" name="Footer Placeholder 4">
            <a:extLst>
              <a:ext uri="{FF2B5EF4-FFF2-40B4-BE49-F238E27FC236}">
                <a16:creationId xmlns:a16="http://schemas.microsoft.com/office/drawing/2014/main" id="{37CBDAC2-F8B7-439F-985C-DD71AE5153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26FA051-2EF9-4549-9807-7B169275F0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5ACB6C-DEF9-4A9B-B4B7-65F1A3B90CC8}" type="slidenum">
              <a:rPr lang="en-US" smtClean="0"/>
              <a:t>‹#›</a:t>
            </a:fld>
            <a:endParaRPr lang="en-US"/>
          </a:p>
        </p:txBody>
      </p:sp>
    </p:spTree>
    <p:extLst>
      <p:ext uri="{BB962C8B-B14F-4D97-AF65-F5344CB8AC3E}">
        <p14:creationId xmlns:p14="http://schemas.microsoft.com/office/powerpoint/2010/main" val="3743614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hackthebox.eu/home/users/profile/23771"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hyperlink" Target="https://twitter.com/icryo"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9.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CD1EBAD-5129-4112-9B39-568BD17257CB}"/>
              </a:ext>
            </a:extLst>
          </p:cNvPr>
          <p:cNvSpPr>
            <a:spLocks noChangeArrowheads="1"/>
          </p:cNvSpPr>
          <p:nvPr/>
        </p:nvSpPr>
        <p:spPr bwMode="auto">
          <a:xfrm>
            <a:off x="475860" y="1666979"/>
            <a:ext cx="8360229" cy="3524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a:t>
            </a:r>
            <a:r>
              <a:rPr kumimoji="0" lang="en-US" altLang="en-US" sz="75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400" b="1" i="0" u="none" strike="noStrike" cap="none" normalizeH="0" baseline="0" dirty="0">
                <a:ln>
                  <a:noFill/>
                </a:ln>
                <a:solidFill>
                  <a:srgbClr val="FFFFFF"/>
                </a:solidFill>
                <a:effectLst/>
                <a:latin typeface="Arial" panose="020B0604020202020204" pitchFamily="34" charset="0"/>
                <a:cs typeface="Arial" panose="020B0604020202020204" pitchFamily="34" charset="0"/>
              </a:rPr>
              <a:t>Meetup  </a:t>
            </a:r>
            <a:endParaRPr kumimoji="0" lang="en-US" altLang="en-US" sz="8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400" b="1" i="0" u="none" strike="noStrike" cap="none" normalizeH="0" baseline="0" dirty="0">
                <a:ln>
                  <a:noFill/>
                </a:ln>
                <a:solidFill>
                  <a:srgbClr val="FFFFFF"/>
                </a:solidFill>
                <a:effectLst/>
                <a:latin typeface="Arial" panose="020B0604020202020204" pitchFamily="34" charset="0"/>
                <a:cs typeface="Arial" panose="020B0604020202020204" pitchFamily="34" charset="0"/>
              </a:rPr>
              <a:t>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A4B1CD"/>
                </a:solidFill>
                <a:effectLst/>
                <a:latin typeface="Arial" panose="020B0604020202020204" pitchFamily="34" charset="0"/>
                <a:cs typeface="Arial" panose="020B0604020202020204" pitchFamily="34" charset="0"/>
              </a:rPr>
              <a:t>Cincinnati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A4B1CD"/>
                </a:solidFill>
                <a:effectLst/>
                <a:latin typeface="Arial" panose="020B0604020202020204" pitchFamily="34" charset="0"/>
                <a:cs typeface="Arial" panose="020B0604020202020204" pitchFamily="34" charset="0"/>
              </a:rPr>
              <a:t>March 2021</a:t>
            </a:r>
            <a:r>
              <a:rPr kumimoji="0" lang="en-US" altLang="en-US" sz="11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a:t>
            </a:r>
            <a:r>
              <a:rPr kumimoji="0" lang="en-US" altLang="en-US" sz="12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2" name="Picture 8" descr="For Individuals :: Hack The Box :: Penetration Testing Labs">
            <a:extLst>
              <a:ext uri="{FF2B5EF4-FFF2-40B4-BE49-F238E27FC236}">
                <a16:creationId xmlns:a16="http://schemas.microsoft.com/office/drawing/2014/main" id="{8EDE82AB-F2C2-4119-9844-468DB4E073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860" y="568464"/>
            <a:ext cx="5715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oving To Cincinnati? Here's Our Relocation Guide - NewHomeSource">
            <a:extLst>
              <a:ext uri="{FF2B5EF4-FFF2-40B4-BE49-F238E27FC236}">
                <a16:creationId xmlns:a16="http://schemas.microsoft.com/office/drawing/2014/main" id="{3146ACEA-3953-423F-8D6D-438A426A4F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5974" y="2440383"/>
            <a:ext cx="6976389" cy="3927707"/>
          </a:xfrm>
          <a:prstGeom prst="rect">
            <a:avLst/>
          </a:prstGeom>
        </p:spPr>
        <p:style>
          <a:lnRef idx="1">
            <a:schemeClr val="accent6"/>
          </a:lnRef>
          <a:fillRef idx="3">
            <a:schemeClr val="accent6"/>
          </a:fillRef>
          <a:effectRef idx="2">
            <a:schemeClr val="accent6"/>
          </a:effectRef>
          <a:fontRef idx="minor">
            <a:schemeClr val="lt1"/>
          </a:fontRef>
        </p:style>
      </p:pic>
    </p:spTree>
    <p:extLst>
      <p:ext uri="{BB962C8B-B14F-4D97-AF65-F5344CB8AC3E}">
        <p14:creationId xmlns:p14="http://schemas.microsoft.com/office/powerpoint/2010/main" val="1502379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How to Signup</a:t>
            </a:r>
          </a:p>
        </p:txBody>
      </p:sp>
      <p:pic>
        <p:nvPicPr>
          <p:cNvPr id="5" name="Picture 4">
            <a:extLst>
              <a:ext uri="{FF2B5EF4-FFF2-40B4-BE49-F238E27FC236}">
                <a16:creationId xmlns:a16="http://schemas.microsoft.com/office/drawing/2014/main" id="{C876C7F2-C971-440B-8E13-89B57D5C3179}"/>
              </a:ext>
            </a:extLst>
          </p:cNvPr>
          <p:cNvPicPr>
            <a:picLocks noChangeAspect="1"/>
          </p:cNvPicPr>
          <p:nvPr/>
        </p:nvPicPr>
        <p:blipFill rotWithShape="1">
          <a:blip r:embed="rId2"/>
          <a:srcRect l="-1" r="38361"/>
          <a:stretch/>
        </p:blipFill>
        <p:spPr>
          <a:xfrm>
            <a:off x="167640" y="2033253"/>
            <a:ext cx="8310880" cy="3421413"/>
          </a:xfrm>
          <a:prstGeom prst="rect">
            <a:avLst/>
          </a:prstGeom>
        </p:spPr>
      </p:pic>
      <p:pic>
        <p:nvPicPr>
          <p:cNvPr id="7" name="Picture 6">
            <a:extLst>
              <a:ext uri="{FF2B5EF4-FFF2-40B4-BE49-F238E27FC236}">
                <a16:creationId xmlns:a16="http://schemas.microsoft.com/office/drawing/2014/main" id="{96D9AEA3-D2EC-4F13-A1DA-056CFC217418}"/>
              </a:ext>
            </a:extLst>
          </p:cNvPr>
          <p:cNvPicPr>
            <a:picLocks noChangeAspect="1"/>
          </p:cNvPicPr>
          <p:nvPr/>
        </p:nvPicPr>
        <p:blipFill rotWithShape="1">
          <a:blip r:embed="rId3"/>
          <a:srcRect b="4729"/>
          <a:stretch/>
        </p:blipFill>
        <p:spPr>
          <a:xfrm>
            <a:off x="8648700" y="1029970"/>
            <a:ext cx="3543300" cy="5462905"/>
          </a:xfrm>
          <a:prstGeom prst="rect">
            <a:avLst/>
          </a:prstGeom>
        </p:spPr>
      </p:pic>
    </p:spTree>
    <p:extLst>
      <p:ext uri="{BB962C8B-B14F-4D97-AF65-F5344CB8AC3E}">
        <p14:creationId xmlns:p14="http://schemas.microsoft.com/office/powerpoint/2010/main" val="2102925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a:solidFill>
                  <a:srgbClr val="98F200"/>
                </a:solidFill>
              </a:rPr>
              <a:t>Join the Discord</a:t>
            </a:r>
            <a:endParaRPr lang="en-US" dirty="0">
              <a:solidFill>
                <a:srgbClr val="98F200"/>
              </a:solidFill>
            </a:endParaRPr>
          </a:p>
        </p:txBody>
      </p:sp>
      <p:pic>
        <p:nvPicPr>
          <p:cNvPr id="9" name="Content Placeholder 8" descr="A picture containing text, dishwasher, white goods, black&#10;&#10;Description automatically generated">
            <a:extLst>
              <a:ext uri="{FF2B5EF4-FFF2-40B4-BE49-F238E27FC236}">
                <a16:creationId xmlns:a16="http://schemas.microsoft.com/office/drawing/2014/main" id="{1081C9D8-C127-4002-8615-FC54F883AA7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30700" y="2000208"/>
            <a:ext cx="4123100" cy="3934802"/>
          </a:xfrm>
        </p:spPr>
      </p:pic>
      <p:sp>
        <p:nvSpPr>
          <p:cNvPr id="7" name="TextBox 6">
            <a:extLst>
              <a:ext uri="{FF2B5EF4-FFF2-40B4-BE49-F238E27FC236}">
                <a16:creationId xmlns:a16="http://schemas.microsoft.com/office/drawing/2014/main" id="{D427C0FD-4E06-4AD7-9713-187D1A99DC00}"/>
              </a:ext>
            </a:extLst>
          </p:cNvPr>
          <p:cNvSpPr txBox="1"/>
          <p:nvPr/>
        </p:nvSpPr>
        <p:spPr>
          <a:xfrm>
            <a:off x="838200" y="2890391"/>
            <a:ext cx="5544457" cy="1077218"/>
          </a:xfrm>
          <a:prstGeom prst="rect">
            <a:avLst/>
          </a:prstGeom>
          <a:noFill/>
        </p:spPr>
        <p:txBody>
          <a:bodyPr wrap="square">
            <a:spAutoFit/>
          </a:bodyPr>
          <a:lstStyle/>
          <a:p>
            <a:r>
              <a:rPr lang="en-US" sz="3200" dirty="0">
                <a:solidFill>
                  <a:srgbClr val="98F200"/>
                </a:solidFill>
              </a:rPr>
              <a:t>https://discord.com/download</a:t>
            </a:r>
          </a:p>
          <a:p>
            <a:r>
              <a:rPr lang="en-US" sz="3200" dirty="0">
                <a:solidFill>
                  <a:srgbClr val="98F200"/>
                </a:solidFill>
              </a:rPr>
              <a:t>https://discord.gg/KZVaSNdbAA</a:t>
            </a:r>
          </a:p>
        </p:txBody>
      </p:sp>
    </p:spTree>
    <p:extLst>
      <p:ext uri="{BB962C8B-B14F-4D97-AF65-F5344CB8AC3E}">
        <p14:creationId xmlns:p14="http://schemas.microsoft.com/office/powerpoint/2010/main" val="2163723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HTB Membership Tiers </a:t>
            </a:r>
          </a:p>
        </p:txBody>
      </p:sp>
      <p:sp>
        <p:nvSpPr>
          <p:cNvPr id="3" name="Content Placeholder 2">
            <a:extLst>
              <a:ext uri="{FF2B5EF4-FFF2-40B4-BE49-F238E27FC236}">
                <a16:creationId xmlns:a16="http://schemas.microsoft.com/office/drawing/2014/main" id="{3FC1B4B5-5C07-4E65-B071-0EBDF1E35F87}"/>
              </a:ext>
            </a:extLst>
          </p:cNvPr>
          <p:cNvSpPr>
            <a:spLocks noGrp="1"/>
          </p:cNvSpPr>
          <p:nvPr>
            <p:ph idx="1"/>
          </p:nvPr>
        </p:nvSpPr>
        <p:spPr>
          <a:xfrm>
            <a:off x="640491" y="1932596"/>
            <a:ext cx="6931730" cy="4269080"/>
          </a:xfrm>
        </p:spPr>
        <p:txBody>
          <a:bodyPr>
            <a:normAutofit/>
          </a:bodyPr>
          <a:lstStyle/>
          <a:p>
            <a:r>
              <a:rPr lang="en-US" dirty="0">
                <a:solidFill>
                  <a:schemeClr val="bg1"/>
                </a:solidFill>
              </a:rPr>
              <a:t>HTB Giveaway at the end of the meetup!</a:t>
            </a:r>
          </a:p>
          <a:p>
            <a:r>
              <a:rPr lang="en-US" dirty="0">
                <a:solidFill>
                  <a:schemeClr val="bg1"/>
                </a:solidFill>
              </a:rPr>
              <a:t>Free (active machines + recently retired)</a:t>
            </a:r>
          </a:p>
          <a:p>
            <a:r>
              <a:rPr lang="en-US" dirty="0">
                <a:solidFill>
                  <a:schemeClr val="bg1"/>
                </a:solidFill>
              </a:rPr>
              <a:t>VIP (semi-private access to all machines)</a:t>
            </a:r>
          </a:p>
          <a:p>
            <a:r>
              <a:rPr lang="en-US" dirty="0">
                <a:solidFill>
                  <a:schemeClr val="bg1"/>
                </a:solidFill>
              </a:rPr>
              <a:t>VIP+ (private machines + unlimited </a:t>
            </a:r>
            <a:r>
              <a:rPr lang="en-US" dirty="0" err="1">
                <a:solidFill>
                  <a:schemeClr val="bg1"/>
                </a:solidFill>
              </a:rPr>
              <a:t>pwnbox</a:t>
            </a:r>
            <a:r>
              <a:rPr lang="en-US" dirty="0">
                <a:solidFill>
                  <a:schemeClr val="bg1"/>
                </a:solidFill>
              </a:rPr>
              <a:t>)</a:t>
            </a:r>
          </a:p>
          <a:p>
            <a:endParaRPr lang="en-US" dirty="0"/>
          </a:p>
        </p:txBody>
      </p:sp>
      <p:pic>
        <p:nvPicPr>
          <p:cNvPr id="1026" name="Picture 2" descr="Hack The Box: Buy Your Gift Card Today | The Ideal Cybersecurity Gift">
            <a:extLst>
              <a:ext uri="{FF2B5EF4-FFF2-40B4-BE49-F238E27FC236}">
                <a16:creationId xmlns:a16="http://schemas.microsoft.com/office/drawing/2014/main" id="{5B64FEE7-1438-41D9-8EF8-6D14F1A87E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0325" y="296562"/>
            <a:ext cx="58293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ack The Box Subscriptions">
            <a:extLst>
              <a:ext uri="{FF2B5EF4-FFF2-40B4-BE49-F238E27FC236}">
                <a16:creationId xmlns:a16="http://schemas.microsoft.com/office/drawing/2014/main" id="{4B95FAD0-B74B-4951-8874-5D77D013F7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8732" y="4132100"/>
            <a:ext cx="4429899" cy="2491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549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VM Setup</a:t>
            </a:r>
          </a:p>
        </p:txBody>
      </p:sp>
      <p:sp>
        <p:nvSpPr>
          <p:cNvPr id="3" name="Content Placeholder 2">
            <a:extLst>
              <a:ext uri="{FF2B5EF4-FFF2-40B4-BE49-F238E27FC236}">
                <a16:creationId xmlns:a16="http://schemas.microsoft.com/office/drawing/2014/main" id="{3FC1B4B5-5C07-4E65-B071-0EBDF1E35F87}"/>
              </a:ext>
            </a:extLst>
          </p:cNvPr>
          <p:cNvSpPr>
            <a:spLocks noGrp="1"/>
          </p:cNvSpPr>
          <p:nvPr>
            <p:ph idx="1"/>
          </p:nvPr>
        </p:nvSpPr>
        <p:spPr/>
        <p:txBody>
          <a:bodyPr>
            <a:normAutofit/>
          </a:bodyPr>
          <a:lstStyle/>
          <a:p>
            <a:r>
              <a:rPr lang="en-US" dirty="0">
                <a:solidFill>
                  <a:schemeClr val="bg1"/>
                </a:solidFill>
              </a:rPr>
              <a:t>Virtual Machine</a:t>
            </a:r>
          </a:p>
          <a:p>
            <a:r>
              <a:rPr lang="en-US" dirty="0">
                <a:solidFill>
                  <a:schemeClr val="bg1"/>
                </a:solidFill>
              </a:rPr>
              <a:t>Bare-Metal</a:t>
            </a:r>
          </a:p>
          <a:p>
            <a:r>
              <a:rPr lang="en-US" dirty="0">
                <a:solidFill>
                  <a:schemeClr val="bg1"/>
                </a:solidFill>
              </a:rPr>
              <a:t>Windows Subsystem for Linux (WSL)</a:t>
            </a:r>
          </a:p>
          <a:p>
            <a:r>
              <a:rPr lang="en-US" dirty="0" err="1">
                <a:solidFill>
                  <a:schemeClr val="bg1"/>
                </a:solidFill>
              </a:rPr>
              <a:t>Pwnbox</a:t>
            </a:r>
            <a:endParaRPr lang="en-US" dirty="0">
              <a:solidFill>
                <a:schemeClr val="bg1"/>
              </a:solidFill>
            </a:endParaRPr>
          </a:p>
          <a:p>
            <a:r>
              <a:rPr lang="en-US" dirty="0">
                <a:solidFill>
                  <a:schemeClr val="bg1"/>
                </a:solidFill>
              </a:rPr>
              <a:t>Cloud Hosted</a:t>
            </a:r>
          </a:p>
          <a:p>
            <a:r>
              <a:rPr lang="en-US" dirty="0" err="1">
                <a:solidFill>
                  <a:schemeClr val="bg1"/>
                </a:solidFill>
              </a:rPr>
              <a:t>Onworks</a:t>
            </a:r>
            <a:endParaRPr lang="en-US" dirty="0">
              <a:solidFill>
                <a:schemeClr val="bg1"/>
              </a:solidFill>
            </a:endParaRPr>
          </a:p>
          <a:p>
            <a:endParaRPr lang="en-US" dirty="0"/>
          </a:p>
        </p:txBody>
      </p:sp>
      <p:pic>
        <p:nvPicPr>
          <p:cNvPr id="17410" name="Picture 2" descr="Install Kali Linux on VirtualBox – Linux Hint">
            <a:extLst>
              <a:ext uri="{FF2B5EF4-FFF2-40B4-BE49-F238E27FC236}">
                <a16:creationId xmlns:a16="http://schemas.microsoft.com/office/drawing/2014/main" id="{A0431957-EFB6-4DB9-A177-E5C2A43D50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831" y="1649392"/>
            <a:ext cx="4336969" cy="3559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98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Guacamole</a:t>
            </a:r>
          </a:p>
        </p:txBody>
      </p:sp>
      <p:sp>
        <p:nvSpPr>
          <p:cNvPr id="3" name="Content Placeholder 2">
            <a:extLst>
              <a:ext uri="{FF2B5EF4-FFF2-40B4-BE49-F238E27FC236}">
                <a16:creationId xmlns:a16="http://schemas.microsoft.com/office/drawing/2014/main" id="{3FC1B4B5-5C07-4E65-B071-0EBDF1E35F87}"/>
              </a:ext>
            </a:extLst>
          </p:cNvPr>
          <p:cNvSpPr>
            <a:spLocks noGrp="1"/>
          </p:cNvSpPr>
          <p:nvPr>
            <p:ph idx="1"/>
          </p:nvPr>
        </p:nvSpPr>
        <p:spPr/>
        <p:txBody>
          <a:bodyPr>
            <a:normAutofit/>
          </a:bodyPr>
          <a:lstStyle/>
          <a:p>
            <a:r>
              <a:rPr lang="en-US" dirty="0">
                <a:solidFill>
                  <a:schemeClr val="bg1"/>
                </a:solidFill>
              </a:rPr>
              <a:t>Username: </a:t>
            </a:r>
            <a:r>
              <a:rPr lang="en-US" dirty="0" err="1">
                <a:solidFill>
                  <a:schemeClr val="bg1"/>
                </a:solidFill>
              </a:rPr>
              <a:t>Guacadmin</a:t>
            </a:r>
            <a:endParaRPr lang="en-US" dirty="0">
              <a:solidFill>
                <a:schemeClr val="bg1"/>
              </a:solidFill>
            </a:endParaRPr>
          </a:p>
          <a:p>
            <a:r>
              <a:rPr lang="en-US" dirty="0">
                <a:solidFill>
                  <a:schemeClr val="bg1"/>
                </a:solidFill>
              </a:rPr>
              <a:t>Pass: </a:t>
            </a:r>
            <a:r>
              <a:rPr lang="en-US" dirty="0" err="1">
                <a:solidFill>
                  <a:schemeClr val="bg1"/>
                </a:solidFill>
              </a:rPr>
              <a:t>Guacadmin</a:t>
            </a:r>
            <a:endParaRPr lang="en-US" dirty="0">
              <a:solidFill>
                <a:schemeClr val="bg1"/>
              </a:solidFill>
            </a:endParaRPr>
          </a:p>
          <a:p>
            <a:endParaRPr lang="en-US" dirty="0">
              <a:solidFill>
                <a:schemeClr val="bg1"/>
              </a:solidFill>
            </a:endParaRPr>
          </a:p>
          <a:p>
            <a:r>
              <a:rPr lang="en-US" dirty="0">
                <a:solidFill>
                  <a:schemeClr val="bg1"/>
                </a:solidFill>
              </a:rPr>
              <a:t>Password: </a:t>
            </a:r>
            <a:r>
              <a:rPr lang="en-US" dirty="0" err="1">
                <a:solidFill>
                  <a:schemeClr val="bg1"/>
                </a:solidFill>
              </a:rPr>
              <a:t>skylinetime</a:t>
            </a:r>
            <a:endParaRPr lang="en-US" dirty="0">
              <a:solidFill>
                <a:schemeClr val="bg1"/>
              </a:solidFill>
            </a:endParaRPr>
          </a:p>
          <a:p>
            <a:pPr marL="0" indent="0">
              <a:buNone/>
            </a:pPr>
            <a:endParaRPr lang="en-US" dirty="0"/>
          </a:p>
        </p:txBody>
      </p:sp>
      <p:pic>
        <p:nvPicPr>
          <p:cNvPr id="7" name="Picture 6">
            <a:extLst>
              <a:ext uri="{FF2B5EF4-FFF2-40B4-BE49-F238E27FC236}">
                <a16:creationId xmlns:a16="http://schemas.microsoft.com/office/drawing/2014/main" id="{424FA9F6-58B5-4E3E-B385-B5AF4F6311E1}"/>
              </a:ext>
            </a:extLst>
          </p:cNvPr>
          <p:cNvPicPr>
            <a:picLocks noChangeAspect="1"/>
          </p:cNvPicPr>
          <p:nvPr/>
        </p:nvPicPr>
        <p:blipFill rotWithShape="1">
          <a:blip r:embed="rId3"/>
          <a:srcRect l="575"/>
          <a:stretch/>
        </p:blipFill>
        <p:spPr>
          <a:xfrm>
            <a:off x="6010327" y="1690688"/>
            <a:ext cx="5290678" cy="3091661"/>
          </a:xfrm>
          <a:prstGeom prst="rect">
            <a:avLst/>
          </a:prstGeom>
        </p:spPr>
      </p:pic>
      <p:pic>
        <p:nvPicPr>
          <p:cNvPr id="9" name="Picture 8">
            <a:extLst>
              <a:ext uri="{FF2B5EF4-FFF2-40B4-BE49-F238E27FC236}">
                <a16:creationId xmlns:a16="http://schemas.microsoft.com/office/drawing/2014/main" id="{114F9F88-5DB0-4540-AA4C-684887683C02}"/>
              </a:ext>
            </a:extLst>
          </p:cNvPr>
          <p:cNvPicPr>
            <a:picLocks noChangeAspect="1"/>
          </p:cNvPicPr>
          <p:nvPr/>
        </p:nvPicPr>
        <p:blipFill rotWithShape="1">
          <a:blip r:embed="rId4"/>
          <a:srcRect r="3901"/>
          <a:stretch/>
        </p:blipFill>
        <p:spPr>
          <a:xfrm>
            <a:off x="6010327" y="4838391"/>
            <a:ext cx="5290678" cy="1866900"/>
          </a:xfrm>
          <a:prstGeom prst="rect">
            <a:avLst/>
          </a:prstGeom>
        </p:spPr>
      </p:pic>
      <p:pic>
        <p:nvPicPr>
          <p:cNvPr id="2050" name="Picture 2" descr="Apache Guacamole vs ConnectWise Control Software Comparison | TEC">
            <a:extLst>
              <a:ext uri="{FF2B5EF4-FFF2-40B4-BE49-F238E27FC236}">
                <a16:creationId xmlns:a16="http://schemas.microsoft.com/office/drawing/2014/main" id="{37590862-E5E1-40E4-8C2B-BC00587FD6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1980" y="4190692"/>
            <a:ext cx="1694651" cy="1694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4145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ctrTitle"/>
          </p:nvPr>
        </p:nvSpPr>
        <p:spPr/>
        <p:txBody>
          <a:bodyPr/>
          <a:lstStyle/>
          <a:p>
            <a:r>
              <a:rPr lang="en-US" dirty="0">
                <a:solidFill>
                  <a:srgbClr val="98F200"/>
                </a:solidFill>
              </a:rPr>
              <a:t>Break</a:t>
            </a:r>
          </a:p>
        </p:txBody>
      </p:sp>
      <p:sp>
        <p:nvSpPr>
          <p:cNvPr id="3" name="Content Placeholder 2">
            <a:extLst>
              <a:ext uri="{FF2B5EF4-FFF2-40B4-BE49-F238E27FC236}">
                <a16:creationId xmlns:a16="http://schemas.microsoft.com/office/drawing/2014/main" id="{3FC1B4B5-5C07-4E65-B071-0EBDF1E35F87}"/>
              </a:ext>
            </a:extLst>
          </p:cNvPr>
          <p:cNvSpPr>
            <a:spLocks noGrp="1"/>
          </p:cNvSpPr>
          <p:nvPr>
            <p:ph type="subTitle" idx="1"/>
          </p:nvPr>
        </p:nvSpPr>
        <p:spPr/>
        <p:txBody>
          <a:bodyPr>
            <a:normAutofit/>
          </a:bodyPr>
          <a:lstStyle/>
          <a:p>
            <a:endParaRPr lang="en-US" dirty="0">
              <a:solidFill>
                <a:schemeClr val="bg1"/>
              </a:solidFill>
            </a:endParaRPr>
          </a:p>
          <a:p>
            <a:r>
              <a:rPr lang="en-US" sz="6600" dirty="0">
                <a:solidFill>
                  <a:srgbClr val="98F200"/>
                </a:solidFill>
                <a:sym typeface="Wingdings" panose="05000000000000000000" pitchFamily="2" charset="2"/>
              </a:rPr>
              <a:t></a:t>
            </a:r>
            <a:endParaRPr lang="en-US" sz="6600" dirty="0">
              <a:solidFill>
                <a:srgbClr val="98F200"/>
              </a:solidFill>
            </a:endParaRPr>
          </a:p>
        </p:txBody>
      </p:sp>
    </p:spTree>
    <p:extLst>
      <p:ext uri="{BB962C8B-B14F-4D97-AF65-F5344CB8AC3E}">
        <p14:creationId xmlns:p14="http://schemas.microsoft.com/office/powerpoint/2010/main" val="3370491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ctrTitle"/>
          </p:nvPr>
        </p:nvSpPr>
        <p:spPr/>
        <p:txBody>
          <a:bodyPr/>
          <a:lstStyle/>
          <a:p>
            <a:r>
              <a:rPr lang="en-US" dirty="0">
                <a:solidFill>
                  <a:srgbClr val="98F200"/>
                </a:solidFill>
              </a:rPr>
              <a:t>Poll</a:t>
            </a:r>
          </a:p>
        </p:txBody>
      </p:sp>
      <p:sp>
        <p:nvSpPr>
          <p:cNvPr id="3" name="Content Placeholder 2">
            <a:extLst>
              <a:ext uri="{FF2B5EF4-FFF2-40B4-BE49-F238E27FC236}">
                <a16:creationId xmlns:a16="http://schemas.microsoft.com/office/drawing/2014/main" id="{3FC1B4B5-5C07-4E65-B071-0EBDF1E35F87}"/>
              </a:ext>
            </a:extLst>
          </p:cNvPr>
          <p:cNvSpPr>
            <a:spLocks noGrp="1"/>
          </p:cNvSpPr>
          <p:nvPr>
            <p:ph type="subTitle" idx="1"/>
          </p:nvPr>
        </p:nvSpPr>
        <p:spPr/>
        <p:txBody>
          <a:bodyPr>
            <a:normAutofit/>
          </a:bodyPr>
          <a:lstStyle/>
          <a:p>
            <a:endParaRPr lang="en-US" dirty="0">
              <a:solidFill>
                <a:schemeClr val="bg1"/>
              </a:solidFill>
            </a:endParaRPr>
          </a:p>
          <a:p>
            <a:r>
              <a:rPr lang="en-US" sz="5400" dirty="0">
                <a:solidFill>
                  <a:srgbClr val="98F200"/>
                </a:solidFill>
                <a:sym typeface="Wingdings" panose="05000000000000000000" pitchFamily="2" charset="2"/>
              </a:rPr>
              <a:t></a:t>
            </a:r>
            <a:endParaRPr lang="en-US" sz="5400" dirty="0">
              <a:solidFill>
                <a:srgbClr val="98F200"/>
              </a:solidFill>
            </a:endParaRPr>
          </a:p>
        </p:txBody>
      </p:sp>
    </p:spTree>
    <p:extLst>
      <p:ext uri="{BB962C8B-B14F-4D97-AF65-F5344CB8AC3E}">
        <p14:creationId xmlns:p14="http://schemas.microsoft.com/office/powerpoint/2010/main" val="384569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Joining </a:t>
            </a:r>
            <a:r>
              <a:rPr lang="en-US" dirty="0" err="1">
                <a:solidFill>
                  <a:srgbClr val="98F200"/>
                </a:solidFill>
              </a:rPr>
              <a:t>HackTheBox</a:t>
            </a:r>
            <a:endParaRPr lang="en-US" dirty="0">
              <a:solidFill>
                <a:srgbClr val="98F200"/>
              </a:solidFill>
            </a:endParaRPr>
          </a:p>
        </p:txBody>
      </p:sp>
      <p:sp>
        <p:nvSpPr>
          <p:cNvPr id="3" name="Content Placeholder 2">
            <a:extLst>
              <a:ext uri="{FF2B5EF4-FFF2-40B4-BE49-F238E27FC236}">
                <a16:creationId xmlns:a16="http://schemas.microsoft.com/office/drawing/2014/main" id="{3FC1B4B5-5C07-4E65-B071-0EBDF1E35F87}"/>
              </a:ext>
            </a:extLst>
          </p:cNvPr>
          <p:cNvSpPr>
            <a:spLocks noGrp="1"/>
          </p:cNvSpPr>
          <p:nvPr>
            <p:ph idx="1"/>
          </p:nvPr>
        </p:nvSpPr>
        <p:spPr/>
        <p:txBody>
          <a:bodyPr>
            <a:normAutofit/>
          </a:bodyPr>
          <a:lstStyle/>
          <a:p>
            <a:r>
              <a:rPr lang="en-US" dirty="0">
                <a:solidFill>
                  <a:schemeClr val="bg1"/>
                </a:solidFill>
              </a:rPr>
              <a:t>Generating an invite code </a:t>
            </a:r>
          </a:p>
          <a:p>
            <a:endParaRPr lang="en-US" dirty="0"/>
          </a:p>
        </p:txBody>
      </p:sp>
      <p:pic>
        <p:nvPicPr>
          <p:cNvPr id="5" name="Picture 4">
            <a:extLst>
              <a:ext uri="{FF2B5EF4-FFF2-40B4-BE49-F238E27FC236}">
                <a16:creationId xmlns:a16="http://schemas.microsoft.com/office/drawing/2014/main" id="{BA06C09B-D12A-4582-99E8-920151080189}"/>
              </a:ext>
            </a:extLst>
          </p:cNvPr>
          <p:cNvPicPr>
            <a:picLocks noChangeAspect="1"/>
          </p:cNvPicPr>
          <p:nvPr/>
        </p:nvPicPr>
        <p:blipFill>
          <a:blip r:embed="rId3"/>
          <a:stretch>
            <a:fillRect/>
          </a:stretch>
        </p:blipFill>
        <p:spPr>
          <a:xfrm>
            <a:off x="1157287" y="2361582"/>
            <a:ext cx="9877425" cy="4191000"/>
          </a:xfrm>
          <a:prstGeom prst="rect">
            <a:avLst/>
          </a:prstGeom>
        </p:spPr>
      </p:pic>
    </p:spTree>
    <p:extLst>
      <p:ext uri="{BB962C8B-B14F-4D97-AF65-F5344CB8AC3E}">
        <p14:creationId xmlns:p14="http://schemas.microsoft.com/office/powerpoint/2010/main" val="2137635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CNTRL + SHIFT + I  “</a:t>
            </a:r>
            <a:r>
              <a:rPr lang="en-US" dirty="0" err="1">
                <a:solidFill>
                  <a:srgbClr val="98F200"/>
                </a:solidFill>
              </a:rPr>
              <a:t>DevTools</a:t>
            </a:r>
            <a:r>
              <a:rPr lang="en-US" dirty="0">
                <a:solidFill>
                  <a:srgbClr val="98F200"/>
                </a:solidFill>
              </a:rPr>
              <a:t>”</a:t>
            </a:r>
          </a:p>
        </p:txBody>
      </p:sp>
      <p:pic>
        <p:nvPicPr>
          <p:cNvPr id="8" name="Picture 7">
            <a:extLst>
              <a:ext uri="{FF2B5EF4-FFF2-40B4-BE49-F238E27FC236}">
                <a16:creationId xmlns:a16="http://schemas.microsoft.com/office/drawing/2014/main" id="{3CB53103-49B4-41D9-9A1B-C92B021C96F9}"/>
              </a:ext>
            </a:extLst>
          </p:cNvPr>
          <p:cNvPicPr>
            <a:picLocks noChangeAspect="1"/>
          </p:cNvPicPr>
          <p:nvPr/>
        </p:nvPicPr>
        <p:blipFill>
          <a:blip r:embed="rId3"/>
          <a:stretch>
            <a:fillRect/>
          </a:stretch>
        </p:blipFill>
        <p:spPr>
          <a:xfrm>
            <a:off x="0" y="1892182"/>
            <a:ext cx="12192000" cy="4289541"/>
          </a:xfrm>
          <a:prstGeom prst="rect">
            <a:avLst/>
          </a:prstGeom>
        </p:spPr>
      </p:pic>
    </p:spTree>
    <p:extLst>
      <p:ext uri="{BB962C8B-B14F-4D97-AF65-F5344CB8AC3E}">
        <p14:creationId xmlns:p14="http://schemas.microsoft.com/office/powerpoint/2010/main" val="3575920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What is base64?</a:t>
            </a:r>
          </a:p>
        </p:txBody>
      </p:sp>
      <p:sp>
        <p:nvSpPr>
          <p:cNvPr id="3" name="Content Placeholder 2">
            <a:extLst>
              <a:ext uri="{FF2B5EF4-FFF2-40B4-BE49-F238E27FC236}">
                <a16:creationId xmlns:a16="http://schemas.microsoft.com/office/drawing/2014/main" id="{3FC1B4B5-5C07-4E65-B071-0EBDF1E35F87}"/>
              </a:ext>
            </a:extLst>
          </p:cNvPr>
          <p:cNvSpPr>
            <a:spLocks noGrp="1"/>
          </p:cNvSpPr>
          <p:nvPr>
            <p:ph idx="1"/>
          </p:nvPr>
        </p:nvSpPr>
        <p:spPr/>
        <p:txBody>
          <a:bodyPr>
            <a:normAutofit/>
          </a:bodyPr>
          <a:lstStyle/>
          <a:p>
            <a:r>
              <a:rPr lang="en-US" dirty="0">
                <a:solidFill>
                  <a:srgbClr val="98F200"/>
                </a:solidFill>
              </a:rPr>
              <a:t>https://www.base64encode.org/</a:t>
            </a:r>
          </a:p>
          <a:p>
            <a:r>
              <a:rPr lang="en-US" dirty="0">
                <a:solidFill>
                  <a:srgbClr val="98F200"/>
                </a:solidFill>
              </a:rPr>
              <a:t>https://www.base64decode.org/</a:t>
            </a:r>
          </a:p>
          <a:p>
            <a:endParaRPr lang="en-US" dirty="0">
              <a:solidFill>
                <a:srgbClr val="98F200"/>
              </a:solidFill>
            </a:endParaRPr>
          </a:p>
          <a:p>
            <a:endParaRPr lang="en-US" dirty="0">
              <a:solidFill>
                <a:srgbClr val="98F200"/>
              </a:solidFill>
            </a:endParaRPr>
          </a:p>
          <a:p>
            <a:endParaRPr lang="en-US" dirty="0">
              <a:solidFill>
                <a:schemeClr val="bg1"/>
              </a:solidFill>
            </a:endParaRPr>
          </a:p>
          <a:p>
            <a:endParaRPr lang="en-US" dirty="0"/>
          </a:p>
        </p:txBody>
      </p:sp>
      <p:pic>
        <p:nvPicPr>
          <p:cNvPr id="7" name="Picture 6">
            <a:extLst>
              <a:ext uri="{FF2B5EF4-FFF2-40B4-BE49-F238E27FC236}">
                <a16:creationId xmlns:a16="http://schemas.microsoft.com/office/drawing/2014/main" id="{A4F0995A-5202-4593-AF9D-85A6B904651A}"/>
              </a:ext>
            </a:extLst>
          </p:cNvPr>
          <p:cNvPicPr>
            <a:picLocks noChangeAspect="1"/>
          </p:cNvPicPr>
          <p:nvPr/>
        </p:nvPicPr>
        <p:blipFill>
          <a:blip r:embed="rId3"/>
          <a:stretch>
            <a:fillRect/>
          </a:stretch>
        </p:blipFill>
        <p:spPr>
          <a:xfrm>
            <a:off x="2340369" y="2840947"/>
            <a:ext cx="7511261" cy="3829270"/>
          </a:xfrm>
          <a:prstGeom prst="rect">
            <a:avLst/>
          </a:prstGeom>
        </p:spPr>
      </p:pic>
    </p:spTree>
    <p:extLst>
      <p:ext uri="{BB962C8B-B14F-4D97-AF65-F5344CB8AC3E}">
        <p14:creationId xmlns:p14="http://schemas.microsoft.com/office/powerpoint/2010/main" val="49578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Agenda</a:t>
            </a:r>
          </a:p>
        </p:txBody>
      </p:sp>
      <p:sp>
        <p:nvSpPr>
          <p:cNvPr id="3" name="Content Placeholder 2">
            <a:extLst>
              <a:ext uri="{FF2B5EF4-FFF2-40B4-BE49-F238E27FC236}">
                <a16:creationId xmlns:a16="http://schemas.microsoft.com/office/drawing/2014/main" id="{3FC1B4B5-5C07-4E65-B071-0EBDF1E35F87}"/>
              </a:ext>
            </a:extLst>
          </p:cNvPr>
          <p:cNvSpPr>
            <a:spLocks noGrp="1"/>
          </p:cNvSpPr>
          <p:nvPr>
            <p:ph sz="half" idx="1"/>
          </p:nvPr>
        </p:nvSpPr>
        <p:spPr/>
        <p:txBody>
          <a:bodyPr>
            <a:normAutofit fontScale="92500" lnSpcReduction="20000"/>
          </a:bodyPr>
          <a:lstStyle/>
          <a:p>
            <a:r>
              <a:rPr lang="en-US" dirty="0">
                <a:solidFill>
                  <a:schemeClr val="bg1"/>
                </a:solidFill>
              </a:rPr>
              <a:t>Intro to HTB Cincinnati!</a:t>
            </a:r>
          </a:p>
          <a:p>
            <a:r>
              <a:rPr lang="en-US" dirty="0">
                <a:solidFill>
                  <a:schemeClr val="bg1"/>
                </a:solidFill>
              </a:rPr>
              <a:t>Polls</a:t>
            </a:r>
          </a:p>
          <a:p>
            <a:r>
              <a:rPr lang="en-US" dirty="0">
                <a:solidFill>
                  <a:schemeClr val="bg1"/>
                </a:solidFill>
              </a:rPr>
              <a:t>Blue </a:t>
            </a:r>
            <a:r>
              <a:rPr lang="en-US" sz="1800" dirty="0">
                <a:solidFill>
                  <a:srgbClr val="98F200"/>
                </a:solidFill>
              </a:rPr>
              <a:t>(easy, windows)</a:t>
            </a:r>
            <a:endParaRPr lang="en-US" sz="1800" dirty="0">
              <a:solidFill>
                <a:schemeClr val="bg1"/>
              </a:solidFill>
            </a:endParaRPr>
          </a:p>
          <a:p>
            <a:pPr lvl="1"/>
            <a:r>
              <a:rPr lang="en-US" dirty="0">
                <a:solidFill>
                  <a:schemeClr val="bg1"/>
                </a:solidFill>
              </a:rPr>
              <a:t>Story</a:t>
            </a:r>
          </a:p>
          <a:p>
            <a:pPr lvl="1"/>
            <a:r>
              <a:rPr lang="en-US" dirty="0">
                <a:solidFill>
                  <a:schemeClr val="bg1"/>
                </a:solidFill>
              </a:rPr>
              <a:t>Hands-on</a:t>
            </a:r>
          </a:p>
          <a:p>
            <a:pPr lvl="1"/>
            <a:r>
              <a:rPr lang="en-US" dirty="0">
                <a:solidFill>
                  <a:schemeClr val="bg1"/>
                </a:solidFill>
              </a:rPr>
              <a:t>Walkthrough</a:t>
            </a:r>
          </a:p>
          <a:p>
            <a:r>
              <a:rPr lang="en-US" dirty="0">
                <a:solidFill>
                  <a:schemeClr val="bg1"/>
                </a:solidFill>
              </a:rPr>
              <a:t>Bashed </a:t>
            </a:r>
            <a:r>
              <a:rPr lang="en-US" sz="1900" dirty="0">
                <a:solidFill>
                  <a:srgbClr val="98F200"/>
                </a:solidFill>
              </a:rPr>
              <a:t>(easy, </a:t>
            </a:r>
            <a:r>
              <a:rPr lang="en-US" sz="1900" dirty="0" err="1">
                <a:solidFill>
                  <a:srgbClr val="98F200"/>
                </a:solidFill>
              </a:rPr>
              <a:t>linux</a:t>
            </a:r>
            <a:r>
              <a:rPr lang="en-US" sz="1900" dirty="0">
                <a:solidFill>
                  <a:srgbClr val="98F200"/>
                </a:solidFill>
              </a:rPr>
              <a:t>)</a:t>
            </a:r>
            <a:endParaRPr lang="en-US" dirty="0">
              <a:solidFill>
                <a:schemeClr val="bg1"/>
              </a:solidFill>
            </a:endParaRPr>
          </a:p>
          <a:p>
            <a:pPr lvl="1"/>
            <a:r>
              <a:rPr lang="en-US" dirty="0">
                <a:solidFill>
                  <a:schemeClr val="bg1"/>
                </a:solidFill>
              </a:rPr>
              <a:t>Story</a:t>
            </a:r>
          </a:p>
          <a:p>
            <a:pPr lvl="1"/>
            <a:r>
              <a:rPr lang="en-US" dirty="0">
                <a:solidFill>
                  <a:schemeClr val="bg1"/>
                </a:solidFill>
              </a:rPr>
              <a:t>Hands-on</a:t>
            </a:r>
          </a:p>
          <a:p>
            <a:pPr lvl="1"/>
            <a:r>
              <a:rPr lang="en-US" dirty="0">
                <a:solidFill>
                  <a:schemeClr val="bg1"/>
                </a:solidFill>
              </a:rPr>
              <a:t>Walkthrough</a:t>
            </a:r>
          </a:p>
          <a:p>
            <a:r>
              <a:rPr lang="en-US" dirty="0">
                <a:solidFill>
                  <a:schemeClr val="bg1"/>
                </a:solidFill>
              </a:rPr>
              <a:t>Cereal </a:t>
            </a:r>
            <a:r>
              <a:rPr lang="en-US" sz="1900" dirty="0">
                <a:solidFill>
                  <a:srgbClr val="98F200"/>
                </a:solidFill>
              </a:rPr>
              <a:t>(hard, windows)</a:t>
            </a:r>
            <a:endParaRPr lang="en-US" dirty="0">
              <a:solidFill>
                <a:schemeClr val="bg1"/>
              </a:solidFill>
            </a:endParaRPr>
          </a:p>
          <a:p>
            <a:pPr lvl="1"/>
            <a:r>
              <a:rPr lang="en-US" dirty="0">
                <a:solidFill>
                  <a:schemeClr val="bg1"/>
                </a:solidFill>
              </a:rPr>
              <a:t>Hands-on</a:t>
            </a:r>
          </a:p>
          <a:p>
            <a:endParaRPr lang="en-US" dirty="0">
              <a:solidFill>
                <a:schemeClr val="bg1"/>
              </a:solidFill>
            </a:endParaRPr>
          </a:p>
          <a:p>
            <a:endParaRPr lang="en-US" dirty="0">
              <a:solidFill>
                <a:schemeClr val="bg1"/>
              </a:solidFill>
            </a:endParaRPr>
          </a:p>
          <a:p>
            <a:endParaRPr lang="en-US" dirty="0"/>
          </a:p>
        </p:txBody>
      </p:sp>
      <p:sp>
        <p:nvSpPr>
          <p:cNvPr id="7" name="Content Placeholder 6">
            <a:extLst>
              <a:ext uri="{FF2B5EF4-FFF2-40B4-BE49-F238E27FC236}">
                <a16:creationId xmlns:a16="http://schemas.microsoft.com/office/drawing/2014/main" id="{73DF32CF-8F3C-467A-8646-FB614AF65FEB}"/>
              </a:ext>
            </a:extLst>
          </p:cNvPr>
          <p:cNvSpPr>
            <a:spLocks noGrp="1"/>
          </p:cNvSpPr>
          <p:nvPr>
            <p:ph sz="half" idx="2"/>
          </p:nvPr>
        </p:nvSpPr>
        <p:spPr>
          <a:xfrm>
            <a:off x="6172200" y="1705202"/>
            <a:ext cx="5076371" cy="4231141"/>
          </a:xfrm>
        </p:spPr>
        <p:txBody>
          <a:bodyPr/>
          <a:lstStyle/>
          <a:p>
            <a:r>
              <a:rPr lang="en-US" sz="2800" dirty="0">
                <a:solidFill>
                  <a:srgbClr val="98F200"/>
                </a:solidFill>
                <a:sym typeface="Wingdings" panose="05000000000000000000" pitchFamily="2" charset="2"/>
              </a:rPr>
              <a:t> Intro ~25 minutes</a:t>
            </a:r>
            <a:endParaRPr lang="en-US" sz="2800" dirty="0">
              <a:solidFill>
                <a:srgbClr val="98F200"/>
              </a:solidFill>
            </a:endParaRPr>
          </a:p>
          <a:p>
            <a:r>
              <a:rPr lang="en-US" sz="2800" dirty="0">
                <a:solidFill>
                  <a:srgbClr val="98F200"/>
                </a:solidFill>
                <a:sym typeface="Wingdings" panose="05000000000000000000" pitchFamily="2" charset="2"/>
              </a:rPr>
              <a:t> Polls ~5 minutes</a:t>
            </a:r>
            <a:endParaRPr lang="en-US" sz="2800" dirty="0">
              <a:solidFill>
                <a:srgbClr val="98F200"/>
              </a:solidFill>
            </a:endParaRPr>
          </a:p>
          <a:p>
            <a:r>
              <a:rPr lang="en-US" sz="2800" dirty="0">
                <a:solidFill>
                  <a:srgbClr val="98F200"/>
                </a:solidFill>
                <a:sym typeface="Wingdings" panose="05000000000000000000" pitchFamily="2" charset="2"/>
              </a:rPr>
              <a:t> Blue ~20 minutes</a:t>
            </a:r>
            <a:br>
              <a:rPr lang="en-US" sz="2800" dirty="0">
                <a:solidFill>
                  <a:srgbClr val="98F200"/>
                </a:solidFill>
                <a:sym typeface="Wingdings" panose="05000000000000000000" pitchFamily="2" charset="2"/>
              </a:rPr>
            </a:br>
            <a:br>
              <a:rPr lang="en-US" sz="2800" dirty="0">
                <a:solidFill>
                  <a:srgbClr val="98F200"/>
                </a:solidFill>
                <a:sym typeface="Wingdings" panose="05000000000000000000" pitchFamily="2" charset="2"/>
              </a:rPr>
            </a:br>
            <a:endParaRPr lang="en-US" sz="2800" dirty="0">
              <a:solidFill>
                <a:srgbClr val="98F200"/>
              </a:solidFill>
            </a:endParaRPr>
          </a:p>
          <a:p>
            <a:r>
              <a:rPr lang="en-US" sz="2800" dirty="0">
                <a:solidFill>
                  <a:srgbClr val="98F200"/>
                </a:solidFill>
                <a:sym typeface="Wingdings" panose="05000000000000000000" pitchFamily="2" charset="2"/>
              </a:rPr>
              <a:t> Bashed ~ 20 minutes</a:t>
            </a:r>
            <a:br>
              <a:rPr lang="en-US" sz="2800" dirty="0">
                <a:solidFill>
                  <a:srgbClr val="98F200"/>
                </a:solidFill>
                <a:sym typeface="Wingdings" panose="05000000000000000000" pitchFamily="2" charset="2"/>
              </a:rPr>
            </a:br>
            <a:br>
              <a:rPr lang="en-US" sz="2800" dirty="0">
                <a:solidFill>
                  <a:srgbClr val="98F200"/>
                </a:solidFill>
                <a:sym typeface="Wingdings" panose="05000000000000000000" pitchFamily="2" charset="2"/>
              </a:rPr>
            </a:br>
            <a:endParaRPr lang="en-US" sz="2800" dirty="0">
              <a:solidFill>
                <a:srgbClr val="98F200"/>
              </a:solidFill>
            </a:endParaRPr>
          </a:p>
          <a:p>
            <a:r>
              <a:rPr lang="en-US" sz="2800" dirty="0">
                <a:solidFill>
                  <a:srgbClr val="98F200"/>
                </a:solidFill>
                <a:sym typeface="Wingdings" panose="05000000000000000000" pitchFamily="2" charset="2"/>
              </a:rPr>
              <a:t> Cereal remaining time</a:t>
            </a:r>
            <a:endParaRPr lang="en-US" sz="2800" dirty="0">
              <a:solidFill>
                <a:srgbClr val="98F200"/>
              </a:solidFill>
            </a:endParaRPr>
          </a:p>
          <a:p>
            <a:pPr marL="0" indent="0">
              <a:buNone/>
            </a:pPr>
            <a:endParaRPr lang="en-US" sz="2800" dirty="0">
              <a:solidFill>
                <a:srgbClr val="98F200"/>
              </a:solidFill>
            </a:endParaRPr>
          </a:p>
          <a:p>
            <a:endParaRPr lang="en-US" dirty="0"/>
          </a:p>
        </p:txBody>
      </p:sp>
    </p:spTree>
    <p:extLst>
      <p:ext uri="{BB962C8B-B14F-4D97-AF65-F5344CB8AC3E}">
        <p14:creationId xmlns:p14="http://schemas.microsoft.com/office/powerpoint/2010/main" val="30789028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How to CURL</a:t>
            </a:r>
          </a:p>
        </p:txBody>
      </p:sp>
      <p:sp>
        <p:nvSpPr>
          <p:cNvPr id="3" name="Content Placeholder 2">
            <a:extLst>
              <a:ext uri="{FF2B5EF4-FFF2-40B4-BE49-F238E27FC236}">
                <a16:creationId xmlns:a16="http://schemas.microsoft.com/office/drawing/2014/main" id="{3FC1B4B5-5C07-4E65-B071-0EBDF1E35F87}"/>
              </a:ext>
            </a:extLst>
          </p:cNvPr>
          <p:cNvSpPr>
            <a:spLocks noGrp="1"/>
          </p:cNvSpPr>
          <p:nvPr>
            <p:ph idx="1"/>
          </p:nvPr>
        </p:nvSpPr>
        <p:spPr>
          <a:xfrm>
            <a:off x="838200" y="1726771"/>
            <a:ext cx="10515600" cy="4351338"/>
          </a:xfrm>
        </p:spPr>
        <p:txBody>
          <a:bodyPr>
            <a:normAutofit/>
          </a:bodyPr>
          <a:lstStyle/>
          <a:p>
            <a:pPr marL="0" indent="0">
              <a:buNone/>
            </a:pPr>
            <a:r>
              <a:rPr lang="en-US" dirty="0">
                <a:solidFill>
                  <a:schemeClr val="bg1"/>
                </a:solidFill>
              </a:rPr>
              <a:t>GET, POST, PUT, DELETE, CONNECT, OPTIONS, TRACE, PATCH</a:t>
            </a:r>
          </a:p>
          <a:p>
            <a:pPr marL="0" indent="0">
              <a:buNone/>
            </a:pPr>
            <a:r>
              <a:rPr lang="en-US" dirty="0">
                <a:solidFill>
                  <a:srgbClr val="98F200"/>
                </a:solidFill>
              </a:rPr>
              <a:t>Curl –x POST https://www.hackthebox.eu/api/invite/generate</a:t>
            </a:r>
          </a:p>
          <a:p>
            <a:endParaRPr lang="en-US" dirty="0">
              <a:solidFill>
                <a:srgbClr val="98F200"/>
              </a:solidFill>
            </a:endParaRPr>
          </a:p>
          <a:p>
            <a:endParaRPr lang="en-US" dirty="0">
              <a:solidFill>
                <a:srgbClr val="98F200"/>
              </a:solidFill>
            </a:endParaRPr>
          </a:p>
          <a:p>
            <a:endParaRPr lang="en-US" dirty="0">
              <a:solidFill>
                <a:schemeClr val="bg1"/>
              </a:solidFill>
            </a:endParaRPr>
          </a:p>
          <a:p>
            <a:endParaRPr lang="en-US" dirty="0"/>
          </a:p>
        </p:txBody>
      </p:sp>
      <p:pic>
        <p:nvPicPr>
          <p:cNvPr id="1026" name="Picture 2" descr="cURL: What is It and How do I Use It? | pair Networks Blog">
            <a:extLst>
              <a:ext uri="{FF2B5EF4-FFF2-40B4-BE49-F238E27FC236}">
                <a16:creationId xmlns:a16="http://schemas.microsoft.com/office/drawing/2014/main" id="{6303FBB4-4FBC-4E56-9DDC-A31B8685FC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2511" y="2709760"/>
            <a:ext cx="6406978" cy="360392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7ED85E7-DBBB-48B6-82C6-21A05A2FEE09}"/>
              </a:ext>
            </a:extLst>
          </p:cNvPr>
          <p:cNvSpPr txBox="1"/>
          <p:nvPr/>
        </p:nvSpPr>
        <p:spPr>
          <a:xfrm>
            <a:off x="913165" y="6437252"/>
            <a:ext cx="8601538" cy="369332"/>
          </a:xfrm>
          <a:prstGeom prst="rect">
            <a:avLst/>
          </a:prstGeom>
          <a:noFill/>
        </p:spPr>
        <p:txBody>
          <a:bodyPr wrap="square">
            <a:spAutoFit/>
          </a:bodyPr>
          <a:lstStyle/>
          <a:p>
            <a:r>
              <a:rPr lang="en-US" dirty="0">
                <a:solidFill>
                  <a:schemeClr val="bg1"/>
                </a:solidFill>
              </a:rPr>
              <a:t>RFC for common HTTP Methods:  https://tools.ietf.org/html/rfc7231#section-4</a:t>
            </a:r>
          </a:p>
        </p:txBody>
      </p:sp>
    </p:spTree>
    <p:extLst>
      <p:ext uri="{BB962C8B-B14F-4D97-AF65-F5344CB8AC3E}">
        <p14:creationId xmlns:p14="http://schemas.microsoft.com/office/powerpoint/2010/main" val="5079167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ctrTitle"/>
          </p:nvPr>
        </p:nvSpPr>
        <p:spPr/>
        <p:txBody>
          <a:bodyPr/>
          <a:lstStyle/>
          <a:p>
            <a:r>
              <a:rPr lang="en-US" dirty="0">
                <a:solidFill>
                  <a:srgbClr val="98F200"/>
                </a:solidFill>
              </a:rPr>
              <a:t>Break</a:t>
            </a:r>
          </a:p>
        </p:txBody>
      </p:sp>
      <p:sp>
        <p:nvSpPr>
          <p:cNvPr id="3" name="Content Placeholder 2">
            <a:extLst>
              <a:ext uri="{FF2B5EF4-FFF2-40B4-BE49-F238E27FC236}">
                <a16:creationId xmlns:a16="http://schemas.microsoft.com/office/drawing/2014/main" id="{3FC1B4B5-5C07-4E65-B071-0EBDF1E35F87}"/>
              </a:ext>
            </a:extLst>
          </p:cNvPr>
          <p:cNvSpPr>
            <a:spLocks noGrp="1"/>
          </p:cNvSpPr>
          <p:nvPr>
            <p:ph type="subTitle" idx="1"/>
          </p:nvPr>
        </p:nvSpPr>
        <p:spPr/>
        <p:txBody>
          <a:bodyPr>
            <a:normAutofit/>
          </a:bodyPr>
          <a:lstStyle/>
          <a:p>
            <a:endParaRPr lang="en-US" dirty="0">
              <a:solidFill>
                <a:schemeClr val="bg1"/>
              </a:solidFill>
            </a:endParaRPr>
          </a:p>
          <a:p>
            <a:r>
              <a:rPr lang="en-US" sz="6600" dirty="0">
                <a:solidFill>
                  <a:srgbClr val="98F200"/>
                </a:solidFill>
                <a:sym typeface="Wingdings" panose="05000000000000000000" pitchFamily="2" charset="2"/>
              </a:rPr>
              <a:t></a:t>
            </a:r>
            <a:endParaRPr lang="en-US" sz="6600" dirty="0">
              <a:solidFill>
                <a:srgbClr val="98F200"/>
              </a:solidFill>
            </a:endParaRPr>
          </a:p>
        </p:txBody>
      </p:sp>
    </p:spTree>
    <p:extLst>
      <p:ext uri="{BB962C8B-B14F-4D97-AF65-F5344CB8AC3E}">
        <p14:creationId xmlns:p14="http://schemas.microsoft.com/office/powerpoint/2010/main" val="4229232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Connecting to the LAB</a:t>
            </a:r>
          </a:p>
        </p:txBody>
      </p:sp>
      <p:sp>
        <p:nvSpPr>
          <p:cNvPr id="3" name="Content Placeholder 2">
            <a:extLst>
              <a:ext uri="{FF2B5EF4-FFF2-40B4-BE49-F238E27FC236}">
                <a16:creationId xmlns:a16="http://schemas.microsoft.com/office/drawing/2014/main" id="{3FC1B4B5-5C07-4E65-B071-0EBDF1E35F87}"/>
              </a:ext>
            </a:extLst>
          </p:cNvPr>
          <p:cNvSpPr>
            <a:spLocks noGrp="1"/>
          </p:cNvSpPr>
          <p:nvPr>
            <p:ph idx="1"/>
          </p:nvPr>
        </p:nvSpPr>
        <p:spPr>
          <a:xfrm>
            <a:off x="838200" y="1825625"/>
            <a:ext cx="6822989" cy="4351338"/>
          </a:xfrm>
        </p:spPr>
        <p:txBody>
          <a:bodyPr>
            <a:normAutofit fontScale="92500" lnSpcReduction="10000"/>
          </a:bodyPr>
          <a:lstStyle/>
          <a:p>
            <a:pPr marL="514350" indent="-514350">
              <a:buFont typeface="+mj-lt"/>
              <a:buAutoNum type="arabicPeriod"/>
            </a:pPr>
            <a:r>
              <a:rPr lang="en-US" dirty="0">
                <a:solidFill>
                  <a:schemeClr val="bg1"/>
                </a:solidFill>
              </a:rPr>
              <a:t>Send me your HTB username</a:t>
            </a:r>
          </a:p>
          <a:p>
            <a:pPr marL="514350" indent="-514350">
              <a:buFont typeface="+mj-lt"/>
              <a:buAutoNum type="arabicPeriod"/>
            </a:pPr>
            <a:r>
              <a:rPr lang="en-US" dirty="0">
                <a:solidFill>
                  <a:schemeClr val="bg1"/>
                </a:solidFill>
              </a:rPr>
              <a:t>Login to hackthebox.eu</a:t>
            </a:r>
          </a:p>
          <a:p>
            <a:pPr marL="514350" indent="-514350">
              <a:buFont typeface="+mj-lt"/>
              <a:buAutoNum type="arabicPeriod"/>
            </a:pPr>
            <a:r>
              <a:rPr lang="en-US" dirty="0">
                <a:solidFill>
                  <a:schemeClr val="bg1"/>
                </a:solidFill>
              </a:rPr>
              <a:t>Click </a:t>
            </a:r>
            <a:r>
              <a:rPr lang="en-US" dirty="0">
                <a:solidFill>
                  <a:srgbClr val="98F200"/>
                </a:solidFill>
              </a:rPr>
              <a:t>VIEW HTB CLASSIC </a:t>
            </a:r>
            <a:r>
              <a:rPr lang="en-US" dirty="0">
                <a:solidFill>
                  <a:schemeClr val="bg1"/>
                </a:solidFill>
              </a:rPr>
              <a:t>at the bottom</a:t>
            </a:r>
          </a:p>
          <a:p>
            <a:pPr marL="514350" indent="-514350">
              <a:buFont typeface="+mj-lt"/>
              <a:buAutoNum type="arabicPeriod"/>
            </a:pPr>
            <a:r>
              <a:rPr lang="en-US" dirty="0">
                <a:solidFill>
                  <a:schemeClr val="bg1"/>
                </a:solidFill>
              </a:rPr>
              <a:t>Click </a:t>
            </a:r>
            <a:r>
              <a:rPr lang="en-US" dirty="0">
                <a:solidFill>
                  <a:srgbClr val="98F200"/>
                </a:solidFill>
              </a:rPr>
              <a:t>Access</a:t>
            </a:r>
            <a:r>
              <a:rPr lang="en-US" dirty="0">
                <a:solidFill>
                  <a:schemeClr val="bg1"/>
                </a:solidFill>
              </a:rPr>
              <a:t> </a:t>
            </a:r>
          </a:p>
          <a:p>
            <a:pPr marL="514350" indent="-514350">
              <a:buFont typeface="+mj-lt"/>
              <a:buAutoNum type="arabicPeriod"/>
            </a:pPr>
            <a:r>
              <a:rPr lang="en-US" dirty="0">
                <a:solidFill>
                  <a:schemeClr val="bg1"/>
                </a:solidFill>
              </a:rPr>
              <a:t>Click the </a:t>
            </a:r>
            <a:r>
              <a:rPr lang="en-US" dirty="0">
                <a:solidFill>
                  <a:srgbClr val="98F200"/>
                </a:solidFill>
              </a:rPr>
              <a:t>Switch </a:t>
            </a:r>
            <a:r>
              <a:rPr lang="en-US" dirty="0">
                <a:solidFill>
                  <a:schemeClr val="bg1"/>
                </a:solidFill>
              </a:rPr>
              <a:t>next to dedicated and select </a:t>
            </a:r>
            <a:r>
              <a:rPr lang="en-US" dirty="0">
                <a:solidFill>
                  <a:srgbClr val="98F200"/>
                </a:solidFill>
              </a:rPr>
              <a:t>US Dedicated 37</a:t>
            </a:r>
            <a:endParaRPr lang="en-US" dirty="0">
              <a:solidFill>
                <a:schemeClr val="bg1"/>
              </a:solidFill>
            </a:endParaRPr>
          </a:p>
          <a:p>
            <a:pPr marL="514350" indent="-514350">
              <a:buFont typeface="+mj-lt"/>
              <a:buAutoNum type="arabicPeriod"/>
            </a:pPr>
            <a:r>
              <a:rPr lang="en-US" dirty="0">
                <a:solidFill>
                  <a:schemeClr val="bg1"/>
                </a:solidFill>
              </a:rPr>
              <a:t>Find the box that says ‘HTB Lab Access Details’ with server:</a:t>
            </a:r>
          </a:p>
          <a:p>
            <a:pPr marL="0" indent="0">
              <a:buNone/>
            </a:pPr>
            <a:r>
              <a:rPr lang="en-US" dirty="0">
                <a:solidFill>
                  <a:srgbClr val="98F200"/>
                </a:solidFill>
                <a:effectLst/>
              </a:rPr>
              <a:t>edge-us-dedicated-37.hackthebox.eu</a:t>
            </a:r>
            <a:br>
              <a:rPr lang="en-US" dirty="0">
                <a:solidFill>
                  <a:srgbClr val="98F200"/>
                </a:solidFill>
                <a:effectLst/>
              </a:rPr>
            </a:br>
            <a:br>
              <a:rPr lang="en-US" dirty="0">
                <a:solidFill>
                  <a:srgbClr val="98F200"/>
                </a:solidFill>
              </a:rPr>
            </a:br>
            <a:r>
              <a:rPr lang="en-US" dirty="0">
                <a:solidFill>
                  <a:schemeClr val="bg1"/>
                </a:solidFill>
              </a:rPr>
              <a:t>7.   Click </a:t>
            </a:r>
            <a:r>
              <a:rPr lang="en-US" dirty="0">
                <a:solidFill>
                  <a:srgbClr val="98F200"/>
                </a:solidFill>
              </a:rPr>
              <a:t>Connection Pack</a:t>
            </a:r>
            <a:r>
              <a:rPr lang="en-US" dirty="0">
                <a:solidFill>
                  <a:schemeClr val="bg1"/>
                </a:solidFill>
              </a:rPr>
              <a:t> to download</a:t>
            </a:r>
          </a:p>
          <a:p>
            <a:pPr marL="0" indent="0">
              <a:buNone/>
            </a:pPr>
            <a:endParaRPr lang="en-US" dirty="0">
              <a:solidFill>
                <a:schemeClr val="bg1"/>
              </a:solidFill>
            </a:endParaRPr>
          </a:p>
          <a:p>
            <a:endParaRPr lang="en-US" dirty="0"/>
          </a:p>
        </p:txBody>
      </p:sp>
      <p:pic>
        <p:nvPicPr>
          <p:cNvPr id="9" name="Picture 8">
            <a:extLst>
              <a:ext uri="{FF2B5EF4-FFF2-40B4-BE49-F238E27FC236}">
                <a16:creationId xmlns:a16="http://schemas.microsoft.com/office/drawing/2014/main" id="{BA887B76-E3A2-4F8A-8796-FB71F39AE06E}"/>
              </a:ext>
            </a:extLst>
          </p:cNvPr>
          <p:cNvPicPr>
            <a:picLocks noChangeAspect="1"/>
          </p:cNvPicPr>
          <p:nvPr/>
        </p:nvPicPr>
        <p:blipFill rotWithShape="1">
          <a:blip r:embed="rId3"/>
          <a:srcRect t="6103" r="30513"/>
          <a:stretch/>
        </p:blipFill>
        <p:spPr>
          <a:xfrm>
            <a:off x="7523877" y="2834785"/>
            <a:ext cx="4410650" cy="3342178"/>
          </a:xfrm>
          <a:prstGeom prst="rect">
            <a:avLst/>
          </a:prstGeom>
        </p:spPr>
      </p:pic>
      <p:pic>
        <p:nvPicPr>
          <p:cNvPr id="11" name="Picture 10">
            <a:extLst>
              <a:ext uri="{FF2B5EF4-FFF2-40B4-BE49-F238E27FC236}">
                <a16:creationId xmlns:a16="http://schemas.microsoft.com/office/drawing/2014/main" id="{1F22F616-AA2A-4FDF-A3EE-57E3B33ABA8B}"/>
              </a:ext>
            </a:extLst>
          </p:cNvPr>
          <p:cNvPicPr>
            <a:picLocks noChangeAspect="1"/>
          </p:cNvPicPr>
          <p:nvPr/>
        </p:nvPicPr>
        <p:blipFill rotWithShape="1">
          <a:blip r:embed="rId4"/>
          <a:srcRect r="25878"/>
          <a:stretch/>
        </p:blipFill>
        <p:spPr>
          <a:xfrm>
            <a:off x="7246580" y="1204423"/>
            <a:ext cx="4687947" cy="1495425"/>
          </a:xfrm>
          <a:prstGeom prst="rect">
            <a:avLst/>
          </a:prstGeom>
        </p:spPr>
      </p:pic>
    </p:spTree>
    <p:extLst>
      <p:ext uri="{BB962C8B-B14F-4D97-AF65-F5344CB8AC3E}">
        <p14:creationId xmlns:p14="http://schemas.microsoft.com/office/powerpoint/2010/main" val="32686069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Connecting to the LAB</a:t>
            </a:r>
          </a:p>
        </p:txBody>
      </p:sp>
      <p:sp>
        <p:nvSpPr>
          <p:cNvPr id="5" name="Content Placeholder 4">
            <a:extLst>
              <a:ext uri="{FF2B5EF4-FFF2-40B4-BE49-F238E27FC236}">
                <a16:creationId xmlns:a16="http://schemas.microsoft.com/office/drawing/2014/main" id="{12BD6A22-D572-4119-9649-9C58E2B1A47B}"/>
              </a:ext>
            </a:extLst>
          </p:cNvPr>
          <p:cNvSpPr>
            <a:spLocks noGrp="1"/>
          </p:cNvSpPr>
          <p:nvPr>
            <p:ph idx="1"/>
          </p:nvPr>
        </p:nvSpPr>
        <p:spPr/>
        <p:txBody>
          <a:bodyPr/>
          <a:lstStyle/>
          <a:p>
            <a:r>
              <a:rPr lang="en-US" dirty="0">
                <a:solidFill>
                  <a:schemeClr val="bg1"/>
                </a:solidFill>
              </a:rPr>
              <a:t>In terminal type </a:t>
            </a:r>
            <a:r>
              <a:rPr lang="en-US" dirty="0" err="1">
                <a:solidFill>
                  <a:srgbClr val="98F200"/>
                </a:solidFill>
              </a:rPr>
              <a:t>sudo</a:t>
            </a:r>
            <a:r>
              <a:rPr lang="en-US" dirty="0">
                <a:solidFill>
                  <a:srgbClr val="98F200"/>
                </a:solidFill>
              </a:rPr>
              <a:t> </a:t>
            </a:r>
            <a:r>
              <a:rPr lang="en-US" dirty="0" err="1">
                <a:solidFill>
                  <a:srgbClr val="98F200"/>
                </a:solidFill>
              </a:rPr>
              <a:t>openvpn</a:t>
            </a:r>
            <a:r>
              <a:rPr lang="en-US" dirty="0">
                <a:solidFill>
                  <a:srgbClr val="98F200"/>
                </a:solidFill>
              </a:rPr>
              <a:t> </a:t>
            </a:r>
            <a:r>
              <a:rPr lang="en-US" dirty="0" err="1">
                <a:solidFill>
                  <a:srgbClr val="98F200"/>
                </a:solidFill>
              </a:rPr>
              <a:t>yourusername.ovpn</a:t>
            </a:r>
            <a:r>
              <a:rPr lang="en-US" dirty="0">
                <a:solidFill>
                  <a:srgbClr val="98F200"/>
                </a:solidFill>
              </a:rPr>
              <a:t> </a:t>
            </a:r>
            <a:r>
              <a:rPr lang="en-US" dirty="0">
                <a:solidFill>
                  <a:schemeClr val="bg1"/>
                </a:solidFill>
              </a:rPr>
              <a:t>within the download directory.</a:t>
            </a:r>
          </a:p>
          <a:p>
            <a:r>
              <a:rPr lang="en-US" dirty="0">
                <a:solidFill>
                  <a:schemeClr val="bg1"/>
                </a:solidFill>
              </a:rPr>
              <a:t>You should be able to visit </a:t>
            </a:r>
            <a:r>
              <a:rPr lang="en-US" dirty="0" err="1">
                <a:solidFill>
                  <a:schemeClr val="bg1"/>
                </a:solidFill>
              </a:rPr>
              <a:t>Bashed’s</a:t>
            </a:r>
            <a:r>
              <a:rPr lang="en-US" dirty="0">
                <a:solidFill>
                  <a:schemeClr val="bg1"/>
                </a:solidFill>
              </a:rPr>
              <a:t> webpage at </a:t>
            </a:r>
            <a:r>
              <a:rPr lang="en-US" dirty="0">
                <a:solidFill>
                  <a:srgbClr val="98F200"/>
                </a:solidFill>
              </a:rPr>
              <a:t>http://10.10.10.68</a:t>
            </a:r>
          </a:p>
        </p:txBody>
      </p:sp>
      <p:pic>
        <p:nvPicPr>
          <p:cNvPr id="4098" name="Picture 2" descr="HTB - Bashed | hhexme">
            <a:extLst>
              <a:ext uri="{FF2B5EF4-FFF2-40B4-BE49-F238E27FC236}">
                <a16:creationId xmlns:a16="http://schemas.microsoft.com/office/drawing/2014/main" id="{63540C7B-A921-42EE-B7AE-E9BD6EB0C8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1975" y="3296267"/>
            <a:ext cx="4068050" cy="3487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2639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Choose your own adventure</a:t>
            </a:r>
          </a:p>
        </p:txBody>
      </p:sp>
      <p:pic>
        <p:nvPicPr>
          <p:cNvPr id="5122" name="Picture 2" descr="Hack The Box — Blue Writeup w/o Metasploit | by Rana Khalil | Medium">
            <a:extLst>
              <a:ext uri="{FF2B5EF4-FFF2-40B4-BE49-F238E27FC236}">
                <a16:creationId xmlns:a16="http://schemas.microsoft.com/office/drawing/2014/main" id="{F03CEB9A-C878-4898-A327-96E3B3E583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882" y="3429001"/>
            <a:ext cx="3669811" cy="199941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ack The Box — Blue Writeup w/o Metasploit | by Rana Khalil | Medium">
            <a:extLst>
              <a:ext uri="{FF2B5EF4-FFF2-40B4-BE49-F238E27FC236}">
                <a16:creationId xmlns:a16="http://schemas.microsoft.com/office/drawing/2014/main" id="{EBAC590E-E494-4CE6-A553-B8CA341C57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3261" y="3429000"/>
            <a:ext cx="3669811" cy="1999414"/>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Hack The Box on Twitter: &quot;Ever had #Hacking for breakfast? 🍫 Cereal #Hard  #Windows Machine created by Micah will go live 21 November 2020 at 19:00:00  UTC. Buff will be retired! You">
            <a:extLst>
              <a:ext uri="{FF2B5EF4-FFF2-40B4-BE49-F238E27FC236}">
                <a16:creationId xmlns:a16="http://schemas.microsoft.com/office/drawing/2014/main" id="{FBFD9082-F7B1-49D0-8346-CFF413CFF1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2641" y="3429000"/>
            <a:ext cx="3570381" cy="199941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5D59386-1BAB-4CF7-8417-ECF4A2E94BAC}"/>
              </a:ext>
            </a:extLst>
          </p:cNvPr>
          <p:cNvSpPr txBox="1"/>
          <p:nvPr/>
        </p:nvSpPr>
        <p:spPr>
          <a:xfrm>
            <a:off x="9330379" y="3009225"/>
            <a:ext cx="1452447" cy="369332"/>
          </a:xfrm>
          <a:prstGeom prst="rect">
            <a:avLst/>
          </a:prstGeom>
          <a:noFill/>
        </p:spPr>
        <p:txBody>
          <a:bodyPr wrap="square">
            <a:spAutoFit/>
          </a:bodyPr>
          <a:lstStyle/>
          <a:p>
            <a:pPr algn="ctr"/>
            <a:r>
              <a:rPr lang="en-US" dirty="0">
                <a:solidFill>
                  <a:srgbClr val="98F200"/>
                </a:solidFill>
              </a:rPr>
              <a:t>Jump ahead!</a:t>
            </a:r>
          </a:p>
        </p:txBody>
      </p:sp>
      <p:sp>
        <p:nvSpPr>
          <p:cNvPr id="12" name="TextBox 11">
            <a:extLst>
              <a:ext uri="{FF2B5EF4-FFF2-40B4-BE49-F238E27FC236}">
                <a16:creationId xmlns:a16="http://schemas.microsoft.com/office/drawing/2014/main" id="{8C1D94AE-66DC-47B7-9FA1-0F5CE54F8FDB}"/>
              </a:ext>
            </a:extLst>
          </p:cNvPr>
          <p:cNvSpPr txBox="1"/>
          <p:nvPr/>
        </p:nvSpPr>
        <p:spPr>
          <a:xfrm>
            <a:off x="5321299" y="3009225"/>
            <a:ext cx="1549400" cy="369332"/>
          </a:xfrm>
          <a:prstGeom prst="rect">
            <a:avLst/>
          </a:prstGeom>
          <a:noFill/>
        </p:spPr>
        <p:txBody>
          <a:bodyPr wrap="square">
            <a:spAutoFit/>
          </a:bodyPr>
          <a:lstStyle/>
          <a:p>
            <a:pPr algn="ctr"/>
            <a:r>
              <a:rPr lang="en-US" dirty="0">
                <a:solidFill>
                  <a:srgbClr val="98F200"/>
                </a:solidFill>
              </a:rPr>
              <a:t>Improve on!</a:t>
            </a:r>
          </a:p>
        </p:txBody>
      </p:sp>
      <p:sp>
        <p:nvSpPr>
          <p:cNvPr id="13" name="TextBox 12">
            <a:extLst>
              <a:ext uri="{FF2B5EF4-FFF2-40B4-BE49-F238E27FC236}">
                <a16:creationId xmlns:a16="http://schemas.microsoft.com/office/drawing/2014/main" id="{A5978A61-D0C3-4DC7-A2DB-A18C907B73CD}"/>
              </a:ext>
            </a:extLst>
          </p:cNvPr>
          <p:cNvSpPr txBox="1"/>
          <p:nvPr/>
        </p:nvSpPr>
        <p:spPr>
          <a:xfrm>
            <a:off x="1424087" y="3009225"/>
            <a:ext cx="1549400" cy="369332"/>
          </a:xfrm>
          <a:prstGeom prst="rect">
            <a:avLst/>
          </a:prstGeom>
          <a:noFill/>
        </p:spPr>
        <p:txBody>
          <a:bodyPr wrap="square">
            <a:spAutoFit/>
          </a:bodyPr>
          <a:lstStyle/>
          <a:p>
            <a:pPr algn="ctr"/>
            <a:r>
              <a:rPr lang="en-US" dirty="0">
                <a:solidFill>
                  <a:srgbClr val="98F200"/>
                </a:solidFill>
              </a:rPr>
              <a:t>Follow Along!</a:t>
            </a:r>
          </a:p>
        </p:txBody>
      </p:sp>
    </p:spTree>
    <p:extLst>
      <p:ext uri="{BB962C8B-B14F-4D97-AF65-F5344CB8AC3E}">
        <p14:creationId xmlns:p14="http://schemas.microsoft.com/office/powerpoint/2010/main" val="6265261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Brief Story</a:t>
            </a:r>
          </a:p>
        </p:txBody>
      </p:sp>
      <p:pic>
        <p:nvPicPr>
          <p:cNvPr id="18438" name="Picture 6" descr="Buckeye attacks">
            <a:extLst>
              <a:ext uri="{FF2B5EF4-FFF2-40B4-BE49-F238E27FC236}">
                <a16:creationId xmlns:a16="http://schemas.microsoft.com/office/drawing/2014/main" id="{940BA59C-D07F-4F3D-880B-D80D38D2C7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4180" y="1615201"/>
            <a:ext cx="4178300" cy="5013960"/>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descr="Timeline of Buckeye using DoublePulsar">
            <a:extLst>
              <a:ext uri="{FF2B5EF4-FFF2-40B4-BE49-F238E27FC236}">
                <a16:creationId xmlns:a16="http://schemas.microsoft.com/office/drawing/2014/main" id="{43E79CA3-8482-4A44-9A04-4C1E4A57319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11" t="32741" r="5067" b="33630"/>
          <a:stretch/>
        </p:blipFill>
        <p:spPr bwMode="auto">
          <a:xfrm>
            <a:off x="1384300" y="4445000"/>
            <a:ext cx="4904740" cy="21841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18841A5-3B46-4A53-8BAF-6B41F773F499}"/>
              </a:ext>
            </a:extLst>
          </p:cNvPr>
          <p:cNvPicPr>
            <a:picLocks noChangeAspect="1"/>
          </p:cNvPicPr>
          <p:nvPr/>
        </p:nvPicPr>
        <p:blipFill>
          <a:blip r:embed="rId5"/>
          <a:stretch>
            <a:fillRect/>
          </a:stretch>
        </p:blipFill>
        <p:spPr>
          <a:xfrm>
            <a:off x="1384300" y="1601709"/>
            <a:ext cx="4843780" cy="2713778"/>
          </a:xfrm>
          <a:prstGeom prst="rect">
            <a:avLst/>
          </a:prstGeom>
        </p:spPr>
      </p:pic>
    </p:spTree>
    <p:extLst>
      <p:ext uri="{BB962C8B-B14F-4D97-AF65-F5344CB8AC3E}">
        <p14:creationId xmlns:p14="http://schemas.microsoft.com/office/powerpoint/2010/main" val="37139007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err="1">
                <a:solidFill>
                  <a:srgbClr val="98F200"/>
                </a:solidFill>
              </a:rPr>
              <a:t>Wannacry</a:t>
            </a:r>
            <a:endParaRPr lang="en-US" dirty="0">
              <a:solidFill>
                <a:srgbClr val="98F200"/>
              </a:solidFill>
            </a:endParaRPr>
          </a:p>
        </p:txBody>
      </p:sp>
      <p:pic>
        <p:nvPicPr>
          <p:cNvPr id="3074" name="Picture 2" descr="Preventing WannaCry Ransomware (WCRY) attack using Trend Micro Products">
            <a:extLst>
              <a:ext uri="{FF2B5EF4-FFF2-40B4-BE49-F238E27FC236}">
                <a16:creationId xmlns:a16="http://schemas.microsoft.com/office/drawing/2014/main" id="{38EA92CB-04AE-4D9D-BA86-ADD3229077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 y="1443781"/>
            <a:ext cx="6715544" cy="504909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Wannacry authors make a $143,000 withdraw from Bitcoin wallets, whilst the  internet is distracted!Security Affairs">
            <a:extLst>
              <a:ext uri="{FF2B5EF4-FFF2-40B4-BE49-F238E27FC236}">
                <a16:creationId xmlns:a16="http://schemas.microsoft.com/office/drawing/2014/main" id="{8F9E303B-F212-455B-B81B-426C0D646C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2633" y="2438400"/>
            <a:ext cx="5042131" cy="3068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57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Ransomware spreading</a:t>
            </a:r>
          </a:p>
        </p:txBody>
      </p:sp>
      <p:pic>
        <p:nvPicPr>
          <p:cNvPr id="4" name="Picture 6" descr="BAE Systems Threat Research Blog: WanaCrypt0r Ransomworm">
            <a:extLst>
              <a:ext uri="{FF2B5EF4-FFF2-40B4-BE49-F238E27FC236}">
                <a16:creationId xmlns:a16="http://schemas.microsoft.com/office/drawing/2014/main" id="{E3E543DC-4B49-46D0-96BD-189B4B0976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8164" y="1690688"/>
            <a:ext cx="7455672" cy="4240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0205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SMB</a:t>
            </a:r>
          </a:p>
        </p:txBody>
      </p:sp>
      <p:sp>
        <p:nvSpPr>
          <p:cNvPr id="4" name="Content Placeholder 2">
            <a:extLst>
              <a:ext uri="{FF2B5EF4-FFF2-40B4-BE49-F238E27FC236}">
                <a16:creationId xmlns:a16="http://schemas.microsoft.com/office/drawing/2014/main" id="{6F41212B-CE23-4530-A99C-CD67614670D3}"/>
              </a:ext>
            </a:extLst>
          </p:cNvPr>
          <p:cNvSpPr>
            <a:spLocks noGrp="1"/>
          </p:cNvSpPr>
          <p:nvPr>
            <p:ph idx="1"/>
          </p:nvPr>
        </p:nvSpPr>
        <p:spPr>
          <a:xfrm>
            <a:off x="838200" y="1825625"/>
            <a:ext cx="10515600" cy="4351338"/>
          </a:xfrm>
        </p:spPr>
        <p:txBody>
          <a:bodyPr>
            <a:normAutofit/>
          </a:bodyPr>
          <a:lstStyle/>
          <a:p>
            <a:r>
              <a:rPr lang="en-US" dirty="0">
                <a:solidFill>
                  <a:schemeClr val="bg1"/>
                </a:solidFill>
              </a:rPr>
              <a:t>Server Message Block (SMB) – A communication protocol for providing shared access to files.</a:t>
            </a:r>
          </a:p>
          <a:p>
            <a:endParaRPr lang="en-US" dirty="0">
              <a:solidFill>
                <a:schemeClr val="bg1"/>
              </a:solidFill>
            </a:endParaRPr>
          </a:p>
          <a:p>
            <a:endParaRPr lang="en-US" dirty="0"/>
          </a:p>
        </p:txBody>
      </p:sp>
      <p:sp>
        <p:nvSpPr>
          <p:cNvPr id="6" name="TextBox 5">
            <a:extLst>
              <a:ext uri="{FF2B5EF4-FFF2-40B4-BE49-F238E27FC236}">
                <a16:creationId xmlns:a16="http://schemas.microsoft.com/office/drawing/2014/main" id="{BBDFF450-8366-46A2-A3B8-3E91BF610AE1}"/>
              </a:ext>
            </a:extLst>
          </p:cNvPr>
          <p:cNvSpPr txBox="1"/>
          <p:nvPr/>
        </p:nvSpPr>
        <p:spPr>
          <a:xfrm>
            <a:off x="838200" y="5867083"/>
            <a:ext cx="6095256" cy="369332"/>
          </a:xfrm>
          <a:prstGeom prst="rect">
            <a:avLst/>
          </a:prstGeom>
          <a:noFill/>
        </p:spPr>
        <p:txBody>
          <a:bodyPr wrap="square">
            <a:spAutoFit/>
          </a:bodyPr>
          <a:lstStyle/>
          <a:p>
            <a:r>
              <a:rPr lang="en-US" dirty="0">
                <a:solidFill>
                  <a:srgbClr val="98F200"/>
                </a:solidFill>
              </a:rPr>
              <a:t>https://censys.io/ipv4?q=protocols%3A+%22445%2Fsmb%22&amp;</a:t>
            </a:r>
          </a:p>
        </p:txBody>
      </p:sp>
      <p:pic>
        <p:nvPicPr>
          <p:cNvPr id="7" name="Picture 6">
            <a:extLst>
              <a:ext uri="{FF2B5EF4-FFF2-40B4-BE49-F238E27FC236}">
                <a16:creationId xmlns:a16="http://schemas.microsoft.com/office/drawing/2014/main" id="{7039297A-FC01-4F0F-A144-00FAF2CE21DB}"/>
              </a:ext>
            </a:extLst>
          </p:cNvPr>
          <p:cNvPicPr>
            <a:picLocks noChangeAspect="1"/>
          </p:cNvPicPr>
          <p:nvPr/>
        </p:nvPicPr>
        <p:blipFill rotWithShape="1">
          <a:blip r:embed="rId3"/>
          <a:srcRect r="41924" b="65785"/>
          <a:stretch/>
        </p:blipFill>
        <p:spPr>
          <a:xfrm>
            <a:off x="838201" y="3144520"/>
            <a:ext cx="5943188" cy="2367280"/>
          </a:xfrm>
          <a:prstGeom prst="rect">
            <a:avLst/>
          </a:prstGeom>
        </p:spPr>
      </p:pic>
      <p:pic>
        <p:nvPicPr>
          <p:cNvPr id="20482" name="Picture 2" descr="Sharing Files From OpenELEC | OpenELEC Mediacenter">
            <a:extLst>
              <a:ext uri="{FF2B5EF4-FFF2-40B4-BE49-F238E27FC236}">
                <a16:creationId xmlns:a16="http://schemas.microsoft.com/office/drawing/2014/main" id="{C49B8F5D-9F9A-43F9-B4E1-8BBCFB953C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7203" y="2936532"/>
            <a:ext cx="3766596" cy="2783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7347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The vulnerability</a:t>
            </a:r>
          </a:p>
        </p:txBody>
      </p:sp>
      <p:sp>
        <p:nvSpPr>
          <p:cNvPr id="4" name="Content Placeholder 2">
            <a:extLst>
              <a:ext uri="{FF2B5EF4-FFF2-40B4-BE49-F238E27FC236}">
                <a16:creationId xmlns:a16="http://schemas.microsoft.com/office/drawing/2014/main" id="{B8E1DC12-BD9F-4E7A-86F7-05B54C0B3226}"/>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Integer Overflow that leads to a buffer overflow within a popular external Microsoft service.</a:t>
            </a:r>
          </a:p>
          <a:p>
            <a:endParaRPr lang="en-US" dirty="0"/>
          </a:p>
        </p:txBody>
      </p:sp>
      <p:sp>
        <p:nvSpPr>
          <p:cNvPr id="6" name="TextBox 5">
            <a:extLst>
              <a:ext uri="{FF2B5EF4-FFF2-40B4-BE49-F238E27FC236}">
                <a16:creationId xmlns:a16="http://schemas.microsoft.com/office/drawing/2014/main" id="{7D0073A7-0722-4B55-A3C9-235BF832BCD2}"/>
              </a:ext>
            </a:extLst>
          </p:cNvPr>
          <p:cNvSpPr txBox="1"/>
          <p:nvPr/>
        </p:nvSpPr>
        <p:spPr>
          <a:xfrm>
            <a:off x="990599" y="3190042"/>
            <a:ext cx="10982325" cy="2308324"/>
          </a:xfrm>
          <a:prstGeom prst="rect">
            <a:avLst/>
          </a:prstGeom>
          <a:noFill/>
        </p:spPr>
        <p:txBody>
          <a:bodyPr wrap="square">
            <a:spAutoFit/>
          </a:bodyPr>
          <a:lstStyle/>
          <a:p>
            <a:r>
              <a:rPr lang="en-US" b="0" i="1" dirty="0">
                <a:solidFill>
                  <a:srgbClr val="98F200"/>
                </a:solidFill>
                <a:effectLst/>
                <a:latin typeface="Arial" panose="020B0604020202020204" pitchFamily="34" charset="0"/>
              </a:rPr>
              <a:t>“Every major malware family, from botnets to ransomware to banking spyware, will eventually add the exploits in the </a:t>
            </a:r>
            <a:r>
              <a:rPr lang="en-US" b="0" i="1" dirty="0" err="1">
                <a:solidFill>
                  <a:srgbClr val="98F200"/>
                </a:solidFill>
                <a:effectLst/>
                <a:latin typeface="Arial" panose="020B0604020202020204" pitchFamily="34" charset="0"/>
              </a:rPr>
              <a:t>FuzzBunch</a:t>
            </a:r>
            <a:r>
              <a:rPr lang="en-US" b="0" i="1" dirty="0">
                <a:solidFill>
                  <a:srgbClr val="98F200"/>
                </a:solidFill>
                <a:effectLst/>
                <a:latin typeface="Arial" panose="020B0604020202020204" pitchFamily="34" charset="0"/>
              </a:rPr>
              <a:t> toolkit to their arsenal. This payload is simply a mechanism to load more malware with full system privileges... This is a jewel compared to the scraps that were given to Stuxnet. It comes in a more dangerous era than the days of </a:t>
            </a:r>
            <a:r>
              <a:rPr lang="en-US" b="0" i="1" dirty="0" err="1">
                <a:solidFill>
                  <a:srgbClr val="98F200"/>
                </a:solidFill>
                <a:effectLst/>
                <a:latin typeface="Arial" panose="020B0604020202020204" pitchFamily="34" charset="0"/>
              </a:rPr>
              <a:t>Conficker</a:t>
            </a:r>
            <a:r>
              <a:rPr lang="en-US" b="0" i="1" dirty="0">
                <a:solidFill>
                  <a:srgbClr val="98F200"/>
                </a:solidFill>
                <a:effectLst/>
                <a:latin typeface="Arial" panose="020B0604020202020204" pitchFamily="34" charset="0"/>
              </a:rPr>
              <a:t>. Given the persistence of the missing MS08-067 patch, we could be in store for a decade of breaches emanating from MS17-010 exploits. It is the perfect storm for one of the most damaging malware infections in computing history.” </a:t>
            </a:r>
            <a:br>
              <a:rPr lang="en-US" b="0" i="1" dirty="0">
                <a:solidFill>
                  <a:srgbClr val="98F200"/>
                </a:solidFill>
                <a:effectLst/>
                <a:latin typeface="Arial" panose="020B0604020202020204" pitchFamily="34" charset="0"/>
              </a:rPr>
            </a:br>
            <a:r>
              <a:rPr lang="en-US" b="0" i="1" dirty="0">
                <a:solidFill>
                  <a:srgbClr val="98F200"/>
                </a:solidFill>
                <a:effectLst/>
                <a:latin typeface="Arial" panose="020B0604020202020204" pitchFamily="34" charset="0"/>
              </a:rPr>
              <a:t>- </a:t>
            </a:r>
            <a:r>
              <a:rPr lang="en-US" b="1" i="0" u="none" strike="noStrike" dirty="0">
                <a:solidFill>
                  <a:srgbClr val="98F200"/>
                </a:solidFill>
                <a:effectLst/>
                <a:latin typeface="courier new" panose="02070309020205020404" pitchFamily="49" charset="0"/>
              </a:rPr>
              <a:t>zerosum0x0</a:t>
            </a:r>
            <a:endParaRPr lang="en-US" b="1" i="0" dirty="0">
              <a:solidFill>
                <a:srgbClr val="98F200"/>
              </a:solidFill>
              <a:effectLst/>
              <a:latin typeface="courier new" panose="02070309020205020404" pitchFamily="49" charset="0"/>
            </a:endParaRPr>
          </a:p>
          <a:p>
            <a:endParaRPr lang="en-US" dirty="0">
              <a:solidFill>
                <a:srgbClr val="98F200"/>
              </a:solidFill>
            </a:endParaRPr>
          </a:p>
        </p:txBody>
      </p:sp>
    </p:spTree>
    <p:extLst>
      <p:ext uri="{BB962C8B-B14F-4D97-AF65-F5344CB8AC3E}">
        <p14:creationId xmlns:p14="http://schemas.microsoft.com/office/powerpoint/2010/main" val="353267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Introduction</a:t>
            </a:r>
          </a:p>
        </p:txBody>
      </p:sp>
      <p:sp>
        <p:nvSpPr>
          <p:cNvPr id="3" name="Content Placeholder 2">
            <a:extLst>
              <a:ext uri="{FF2B5EF4-FFF2-40B4-BE49-F238E27FC236}">
                <a16:creationId xmlns:a16="http://schemas.microsoft.com/office/drawing/2014/main" id="{3FC1B4B5-5C07-4E65-B071-0EBDF1E35F87}"/>
              </a:ext>
            </a:extLst>
          </p:cNvPr>
          <p:cNvSpPr>
            <a:spLocks noGrp="1"/>
          </p:cNvSpPr>
          <p:nvPr>
            <p:ph idx="1"/>
          </p:nvPr>
        </p:nvSpPr>
        <p:spPr/>
        <p:txBody>
          <a:bodyPr>
            <a:normAutofit/>
          </a:bodyPr>
          <a:lstStyle/>
          <a:p>
            <a:r>
              <a:rPr lang="en-US" dirty="0">
                <a:solidFill>
                  <a:schemeClr val="bg1"/>
                </a:solidFill>
              </a:rPr>
              <a:t>Welcome to the Cincinnati </a:t>
            </a:r>
            <a:r>
              <a:rPr lang="en-US" dirty="0" err="1">
                <a:solidFill>
                  <a:schemeClr val="bg1"/>
                </a:solidFill>
              </a:rPr>
              <a:t>HackTheBox</a:t>
            </a:r>
            <a:r>
              <a:rPr lang="en-US" dirty="0">
                <a:solidFill>
                  <a:schemeClr val="bg1"/>
                </a:solidFill>
              </a:rPr>
              <a:t> Meetup!</a:t>
            </a:r>
          </a:p>
          <a:p>
            <a:endParaRPr lang="en-US" dirty="0">
              <a:solidFill>
                <a:schemeClr val="bg1"/>
              </a:solidFill>
            </a:endParaRPr>
          </a:p>
          <a:p>
            <a:pPr marL="0" indent="0">
              <a:buNone/>
            </a:pPr>
            <a:r>
              <a:rPr lang="en-US" dirty="0">
                <a:solidFill>
                  <a:schemeClr val="bg1"/>
                </a:solidFill>
              </a:rPr>
              <a:t>The Goal</a:t>
            </a:r>
          </a:p>
          <a:p>
            <a:pPr lvl="1"/>
            <a:r>
              <a:rPr lang="en-US" dirty="0">
                <a:solidFill>
                  <a:schemeClr val="bg1"/>
                </a:solidFill>
              </a:rPr>
              <a:t>Give Cincinnati (+ surrounding areas </a:t>
            </a:r>
            <a:r>
              <a:rPr lang="en-US" dirty="0">
                <a:solidFill>
                  <a:schemeClr val="bg1"/>
                </a:solidFill>
                <a:sym typeface="Wingdings" panose="05000000000000000000" pitchFamily="2" charset="2"/>
              </a:rPr>
              <a:t>) a forum to collaborate and enjoy </a:t>
            </a:r>
            <a:r>
              <a:rPr lang="en-US" dirty="0" err="1">
                <a:solidFill>
                  <a:schemeClr val="bg1"/>
                </a:solidFill>
                <a:sym typeface="Wingdings" panose="05000000000000000000" pitchFamily="2" charset="2"/>
              </a:rPr>
              <a:t>HackTheBox</a:t>
            </a:r>
            <a:endParaRPr lang="en-US" dirty="0">
              <a:solidFill>
                <a:schemeClr val="bg1"/>
              </a:solidFill>
              <a:sym typeface="Wingdings" panose="05000000000000000000" pitchFamily="2" charset="2"/>
            </a:endParaRPr>
          </a:p>
          <a:p>
            <a:pPr lvl="1"/>
            <a:r>
              <a:rPr lang="en-US" dirty="0">
                <a:solidFill>
                  <a:schemeClr val="bg1"/>
                </a:solidFill>
                <a:sym typeface="Wingdings" panose="05000000000000000000" pitchFamily="2" charset="2"/>
              </a:rPr>
              <a:t>Help people grow and learn about hacking</a:t>
            </a:r>
          </a:p>
          <a:p>
            <a:pPr lvl="1"/>
            <a:r>
              <a:rPr lang="en-US" dirty="0">
                <a:solidFill>
                  <a:schemeClr val="bg1"/>
                </a:solidFill>
                <a:sym typeface="Wingdings" panose="05000000000000000000" pitchFamily="2" charset="2"/>
              </a:rPr>
              <a:t>Networking</a:t>
            </a:r>
          </a:p>
          <a:p>
            <a:pPr lvl="1"/>
            <a:r>
              <a:rPr lang="en-US" dirty="0">
                <a:solidFill>
                  <a:schemeClr val="bg1"/>
                </a:solidFill>
              </a:rPr>
              <a:t>Have fun!</a:t>
            </a:r>
          </a:p>
          <a:p>
            <a:pPr lvl="1"/>
            <a:endParaRPr lang="en-US" dirty="0">
              <a:solidFill>
                <a:schemeClr val="bg1"/>
              </a:solidFill>
            </a:endParaRPr>
          </a:p>
          <a:p>
            <a:pPr lvl="1"/>
            <a:endParaRPr lang="en-US" dirty="0">
              <a:solidFill>
                <a:schemeClr val="bg1"/>
              </a:solidFill>
            </a:endParaRPr>
          </a:p>
          <a:p>
            <a:endParaRPr lang="en-US" dirty="0">
              <a:solidFill>
                <a:schemeClr val="bg1"/>
              </a:solidFill>
            </a:endParaRPr>
          </a:p>
          <a:p>
            <a:endParaRPr lang="en-US" dirty="0"/>
          </a:p>
        </p:txBody>
      </p:sp>
    </p:spTree>
    <p:extLst>
      <p:ext uri="{BB962C8B-B14F-4D97-AF65-F5344CB8AC3E}">
        <p14:creationId xmlns:p14="http://schemas.microsoft.com/office/powerpoint/2010/main" val="11759832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Is this relevant in 2021?</a:t>
            </a:r>
          </a:p>
        </p:txBody>
      </p:sp>
      <p:sp>
        <p:nvSpPr>
          <p:cNvPr id="4" name="Content Placeholder 2">
            <a:extLst>
              <a:ext uri="{FF2B5EF4-FFF2-40B4-BE49-F238E27FC236}">
                <a16:creationId xmlns:a16="http://schemas.microsoft.com/office/drawing/2014/main" id="{B8E1DC12-BD9F-4E7A-86F7-05B54C0B3226}"/>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Vendor supplied appliance</a:t>
            </a:r>
          </a:p>
          <a:p>
            <a:r>
              <a:rPr lang="en-US" dirty="0">
                <a:solidFill>
                  <a:schemeClr val="bg1"/>
                </a:solidFill>
              </a:rPr>
              <a:t>“We haven’t fully implemented SCCM”</a:t>
            </a:r>
          </a:p>
          <a:p>
            <a:r>
              <a:rPr lang="en-US" dirty="0">
                <a:solidFill>
                  <a:schemeClr val="bg1"/>
                </a:solidFill>
              </a:rPr>
              <a:t>Incompatibilities with software</a:t>
            </a:r>
          </a:p>
          <a:p>
            <a:r>
              <a:rPr lang="en-US" dirty="0">
                <a:solidFill>
                  <a:schemeClr val="bg1"/>
                </a:solidFill>
              </a:rPr>
              <a:t>Not yet in scope</a:t>
            </a:r>
          </a:p>
          <a:p>
            <a:r>
              <a:rPr lang="en-US" dirty="0">
                <a:solidFill>
                  <a:schemeClr val="bg1"/>
                </a:solidFill>
              </a:rPr>
              <a:t>System uptime</a:t>
            </a:r>
          </a:p>
          <a:p>
            <a:r>
              <a:rPr lang="en-US" dirty="0" err="1">
                <a:solidFill>
                  <a:schemeClr val="bg1"/>
                </a:solidFill>
              </a:rPr>
              <a:t>Silo’d</a:t>
            </a:r>
            <a:r>
              <a:rPr lang="en-US" dirty="0">
                <a:solidFill>
                  <a:schemeClr val="bg1"/>
                </a:solidFill>
              </a:rPr>
              <a:t> teams</a:t>
            </a:r>
          </a:p>
          <a:p>
            <a:r>
              <a:rPr lang="en-US" dirty="0">
                <a:solidFill>
                  <a:schemeClr val="bg1"/>
                </a:solidFill>
              </a:rPr>
              <a:t>Budget</a:t>
            </a:r>
          </a:p>
          <a:p>
            <a:endParaRPr lang="en-US" dirty="0"/>
          </a:p>
        </p:txBody>
      </p:sp>
      <p:pic>
        <p:nvPicPr>
          <p:cNvPr id="21508" name="Picture 4" descr="Microsoft fixes Intel ZombieLoad bug with Patch Tuesday updates – Naked  Security">
            <a:extLst>
              <a:ext uri="{FF2B5EF4-FFF2-40B4-BE49-F238E27FC236}">
                <a16:creationId xmlns:a16="http://schemas.microsoft.com/office/drawing/2014/main" id="{4F817779-AA79-4885-B3BC-A3366D1D91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5679" y="2284815"/>
            <a:ext cx="4393103" cy="22883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B137910-2AF1-4ADF-BFEE-8C6666639AFF}"/>
              </a:ext>
            </a:extLst>
          </p:cNvPr>
          <p:cNvPicPr>
            <a:picLocks noChangeAspect="1"/>
          </p:cNvPicPr>
          <p:nvPr/>
        </p:nvPicPr>
        <p:blipFill>
          <a:blip r:embed="rId4"/>
          <a:stretch>
            <a:fillRect/>
          </a:stretch>
        </p:blipFill>
        <p:spPr>
          <a:xfrm>
            <a:off x="4023532" y="5145611"/>
            <a:ext cx="7715250" cy="1123950"/>
          </a:xfrm>
          <a:prstGeom prst="rect">
            <a:avLst/>
          </a:prstGeom>
        </p:spPr>
      </p:pic>
    </p:spTree>
    <p:extLst>
      <p:ext uri="{BB962C8B-B14F-4D97-AF65-F5344CB8AC3E}">
        <p14:creationId xmlns:p14="http://schemas.microsoft.com/office/powerpoint/2010/main" val="38601375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Blue</a:t>
            </a:r>
          </a:p>
        </p:txBody>
      </p:sp>
      <p:pic>
        <p:nvPicPr>
          <p:cNvPr id="5122" name="Picture 2" descr="Hack The Box — Blue Writeup w/o Metasploit | by Rana Khalil | Medium">
            <a:extLst>
              <a:ext uri="{FF2B5EF4-FFF2-40B4-BE49-F238E27FC236}">
                <a16:creationId xmlns:a16="http://schemas.microsoft.com/office/drawing/2014/main" id="{F03CEB9A-C878-4898-A327-96E3B3E583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1666" y="1581784"/>
            <a:ext cx="9208667" cy="5017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02235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strike="sngStrike" dirty="0" err="1">
                <a:solidFill>
                  <a:srgbClr val="98F200"/>
                </a:solidFill>
              </a:rPr>
              <a:t>Eternal</a:t>
            </a:r>
            <a:r>
              <a:rPr lang="en-US" dirty="0" err="1">
                <a:solidFill>
                  <a:srgbClr val="98F200"/>
                </a:solidFill>
              </a:rPr>
              <a:t>Blue</a:t>
            </a:r>
            <a:endParaRPr lang="en-US" dirty="0">
              <a:solidFill>
                <a:srgbClr val="98F200"/>
              </a:solidFill>
            </a:endParaRPr>
          </a:p>
        </p:txBody>
      </p:sp>
      <p:sp>
        <p:nvSpPr>
          <p:cNvPr id="3" name="Content Placeholder 2">
            <a:extLst>
              <a:ext uri="{FF2B5EF4-FFF2-40B4-BE49-F238E27FC236}">
                <a16:creationId xmlns:a16="http://schemas.microsoft.com/office/drawing/2014/main" id="{3FC1B4B5-5C07-4E65-B071-0EBDF1E35F87}"/>
              </a:ext>
            </a:extLst>
          </p:cNvPr>
          <p:cNvSpPr>
            <a:spLocks noGrp="1"/>
          </p:cNvSpPr>
          <p:nvPr>
            <p:ph idx="1"/>
          </p:nvPr>
        </p:nvSpPr>
        <p:spPr>
          <a:xfrm>
            <a:off x="838200" y="1825625"/>
            <a:ext cx="5958016" cy="4351338"/>
          </a:xfrm>
        </p:spPr>
        <p:txBody>
          <a:bodyPr>
            <a:normAutofit/>
          </a:bodyPr>
          <a:lstStyle/>
          <a:p>
            <a:r>
              <a:rPr lang="en-US" dirty="0">
                <a:solidFill>
                  <a:schemeClr val="bg1"/>
                </a:solidFill>
              </a:rPr>
              <a:t>Pre-Engagement</a:t>
            </a:r>
          </a:p>
          <a:p>
            <a:r>
              <a:rPr lang="en-US" dirty="0">
                <a:solidFill>
                  <a:schemeClr val="bg1"/>
                </a:solidFill>
              </a:rPr>
              <a:t>Intelligence Gathering</a:t>
            </a:r>
          </a:p>
          <a:p>
            <a:r>
              <a:rPr lang="en-US" dirty="0">
                <a:solidFill>
                  <a:schemeClr val="bg1"/>
                </a:solidFill>
              </a:rPr>
              <a:t>Threat Modeling</a:t>
            </a:r>
          </a:p>
          <a:p>
            <a:r>
              <a:rPr lang="en-US" dirty="0">
                <a:solidFill>
                  <a:schemeClr val="bg1"/>
                </a:solidFill>
              </a:rPr>
              <a:t>Vulnerability Analysis</a:t>
            </a:r>
          </a:p>
          <a:p>
            <a:r>
              <a:rPr lang="en-US" dirty="0">
                <a:solidFill>
                  <a:schemeClr val="bg1"/>
                </a:solidFill>
              </a:rPr>
              <a:t>Exploitation</a:t>
            </a:r>
          </a:p>
          <a:p>
            <a:r>
              <a:rPr lang="en-US" dirty="0">
                <a:solidFill>
                  <a:schemeClr val="bg1"/>
                </a:solidFill>
              </a:rPr>
              <a:t>Post-Exploitation</a:t>
            </a:r>
          </a:p>
          <a:p>
            <a:r>
              <a:rPr lang="en-US" strike="sngStrike" dirty="0">
                <a:solidFill>
                  <a:schemeClr val="bg1"/>
                </a:solidFill>
              </a:rPr>
              <a:t>Reporting</a:t>
            </a:r>
            <a:r>
              <a:rPr lang="en-US" dirty="0">
                <a:solidFill>
                  <a:schemeClr val="bg1"/>
                </a:solidFill>
              </a:rPr>
              <a:t> Flag</a:t>
            </a:r>
            <a:endParaRPr lang="en-US" strike="sngStrike" dirty="0">
              <a:solidFill>
                <a:schemeClr val="bg1"/>
              </a:solidFill>
            </a:endParaRPr>
          </a:p>
          <a:p>
            <a:endParaRPr lang="en-US" dirty="0">
              <a:solidFill>
                <a:schemeClr val="bg1"/>
              </a:solidFill>
            </a:endParaRPr>
          </a:p>
        </p:txBody>
      </p:sp>
      <p:pic>
        <p:nvPicPr>
          <p:cNvPr id="23556" name="Picture 4" descr="Guide to Modern Penetration Testing [Part 2] | Grey Box Penetration Testing  | Infopulse">
            <a:extLst>
              <a:ext uri="{FF2B5EF4-FFF2-40B4-BE49-F238E27FC236}">
                <a16:creationId xmlns:a16="http://schemas.microsoft.com/office/drawing/2014/main" id="{4C658932-B54A-4697-BE28-FE0663819C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0151" y="811238"/>
            <a:ext cx="4234924" cy="568163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1EC2B0D-B289-4DBE-B167-B8E69C44E84A}"/>
              </a:ext>
            </a:extLst>
          </p:cNvPr>
          <p:cNvSpPr txBox="1"/>
          <p:nvPr/>
        </p:nvSpPr>
        <p:spPr>
          <a:xfrm>
            <a:off x="838200" y="6235905"/>
            <a:ext cx="6096824" cy="369332"/>
          </a:xfrm>
          <a:prstGeom prst="rect">
            <a:avLst/>
          </a:prstGeom>
          <a:noFill/>
        </p:spPr>
        <p:txBody>
          <a:bodyPr wrap="square">
            <a:spAutoFit/>
          </a:bodyPr>
          <a:lstStyle/>
          <a:p>
            <a:r>
              <a:rPr lang="en-US" dirty="0">
                <a:solidFill>
                  <a:srgbClr val="98F200"/>
                </a:solidFill>
              </a:rPr>
              <a:t>http://www.pentest-standard.org/index.php/Main_Page</a:t>
            </a:r>
          </a:p>
        </p:txBody>
      </p:sp>
    </p:spTree>
    <p:extLst>
      <p:ext uri="{BB962C8B-B14F-4D97-AF65-F5344CB8AC3E}">
        <p14:creationId xmlns:p14="http://schemas.microsoft.com/office/powerpoint/2010/main" val="4576558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strike="sngStrike" dirty="0" err="1">
                <a:solidFill>
                  <a:srgbClr val="98F200"/>
                </a:solidFill>
              </a:rPr>
              <a:t>Eternal</a:t>
            </a:r>
            <a:r>
              <a:rPr lang="en-US" dirty="0" err="1">
                <a:solidFill>
                  <a:srgbClr val="98F200"/>
                </a:solidFill>
              </a:rPr>
              <a:t>Blue</a:t>
            </a:r>
            <a:endParaRPr lang="en-US" dirty="0">
              <a:solidFill>
                <a:srgbClr val="98F200"/>
              </a:solidFill>
            </a:endParaRPr>
          </a:p>
        </p:txBody>
      </p:sp>
      <p:sp>
        <p:nvSpPr>
          <p:cNvPr id="3" name="Content Placeholder 2">
            <a:extLst>
              <a:ext uri="{FF2B5EF4-FFF2-40B4-BE49-F238E27FC236}">
                <a16:creationId xmlns:a16="http://schemas.microsoft.com/office/drawing/2014/main" id="{3FC1B4B5-5C07-4E65-B071-0EBDF1E35F87}"/>
              </a:ext>
            </a:extLst>
          </p:cNvPr>
          <p:cNvSpPr>
            <a:spLocks noGrp="1"/>
          </p:cNvSpPr>
          <p:nvPr>
            <p:ph idx="1"/>
          </p:nvPr>
        </p:nvSpPr>
        <p:spPr>
          <a:xfrm>
            <a:off x="838200" y="1825625"/>
            <a:ext cx="5958016" cy="4351338"/>
          </a:xfrm>
        </p:spPr>
        <p:txBody>
          <a:bodyPr>
            <a:normAutofit/>
          </a:bodyPr>
          <a:lstStyle/>
          <a:p>
            <a:r>
              <a:rPr lang="en-US" dirty="0">
                <a:solidFill>
                  <a:srgbClr val="98F200"/>
                </a:solidFill>
              </a:rPr>
              <a:t>Pre-Engagement</a:t>
            </a:r>
          </a:p>
          <a:p>
            <a:r>
              <a:rPr lang="en-US" dirty="0">
                <a:solidFill>
                  <a:schemeClr val="bg1"/>
                </a:solidFill>
              </a:rPr>
              <a:t>Intelligence Gathering</a:t>
            </a:r>
          </a:p>
          <a:p>
            <a:r>
              <a:rPr lang="en-US" dirty="0">
                <a:solidFill>
                  <a:schemeClr val="bg1"/>
                </a:solidFill>
              </a:rPr>
              <a:t>Threat Modeling</a:t>
            </a:r>
          </a:p>
          <a:p>
            <a:r>
              <a:rPr lang="en-US" dirty="0">
                <a:solidFill>
                  <a:schemeClr val="bg1"/>
                </a:solidFill>
              </a:rPr>
              <a:t>Vulnerability Analysis</a:t>
            </a:r>
          </a:p>
          <a:p>
            <a:r>
              <a:rPr lang="en-US" dirty="0">
                <a:solidFill>
                  <a:schemeClr val="bg1"/>
                </a:solidFill>
              </a:rPr>
              <a:t>Exploitation</a:t>
            </a:r>
          </a:p>
          <a:p>
            <a:r>
              <a:rPr lang="en-US" dirty="0">
                <a:solidFill>
                  <a:schemeClr val="bg1"/>
                </a:solidFill>
              </a:rPr>
              <a:t>Post-Exploitation</a:t>
            </a:r>
          </a:p>
          <a:p>
            <a:r>
              <a:rPr lang="en-US" strike="sngStrike" dirty="0">
                <a:solidFill>
                  <a:schemeClr val="bg1"/>
                </a:solidFill>
              </a:rPr>
              <a:t>Reporting</a:t>
            </a:r>
            <a:r>
              <a:rPr lang="en-US" dirty="0">
                <a:solidFill>
                  <a:schemeClr val="bg1"/>
                </a:solidFill>
              </a:rPr>
              <a:t> Flag</a:t>
            </a:r>
            <a:endParaRPr lang="en-US" strike="sngStrike" dirty="0">
              <a:solidFill>
                <a:schemeClr val="bg1"/>
              </a:solidFill>
            </a:endParaRPr>
          </a:p>
          <a:p>
            <a:endParaRPr lang="en-US" dirty="0">
              <a:solidFill>
                <a:schemeClr val="bg1"/>
              </a:solidFill>
            </a:endParaRPr>
          </a:p>
        </p:txBody>
      </p:sp>
      <p:sp>
        <p:nvSpPr>
          <p:cNvPr id="9" name="TextBox 8">
            <a:extLst>
              <a:ext uri="{FF2B5EF4-FFF2-40B4-BE49-F238E27FC236}">
                <a16:creationId xmlns:a16="http://schemas.microsoft.com/office/drawing/2014/main" id="{11EC2B0D-B289-4DBE-B167-B8E69C44E84A}"/>
              </a:ext>
            </a:extLst>
          </p:cNvPr>
          <p:cNvSpPr txBox="1"/>
          <p:nvPr/>
        </p:nvSpPr>
        <p:spPr>
          <a:xfrm>
            <a:off x="838200" y="6235905"/>
            <a:ext cx="6096824" cy="369332"/>
          </a:xfrm>
          <a:prstGeom prst="rect">
            <a:avLst/>
          </a:prstGeom>
          <a:noFill/>
        </p:spPr>
        <p:txBody>
          <a:bodyPr wrap="square">
            <a:spAutoFit/>
          </a:bodyPr>
          <a:lstStyle/>
          <a:p>
            <a:r>
              <a:rPr lang="en-US" dirty="0">
                <a:solidFill>
                  <a:srgbClr val="98F200"/>
                </a:solidFill>
              </a:rPr>
              <a:t>http://www.pentest-standard.org/index.php/Main_Page</a:t>
            </a:r>
          </a:p>
        </p:txBody>
      </p:sp>
      <p:pic>
        <p:nvPicPr>
          <p:cNvPr id="5" name="Picture 4">
            <a:extLst>
              <a:ext uri="{FF2B5EF4-FFF2-40B4-BE49-F238E27FC236}">
                <a16:creationId xmlns:a16="http://schemas.microsoft.com/office/drawing/2014/main" id="{398F7342-86D1-4C6A-B63C-C07D9EB793F9}"/>
              </a:ext>
            </a:extLst>
          </p:cNvPr>
          <p:cNvPicPr>
            <a:picLocks noChangeAspect="1"/>
          </p:cNvPicPr>
          <p:nvPr/>
        </p:nvPicPr>
        <p:blipFill rotWithShape="1">
          <a:blip r:embed="rId3"/>
          <a:srcRect r="36432"/>
          <a:stretch/>
        </p:blipFill>
        <p:spPr>
          <a:xfrm>
            <a:off x="4778810" y="1992310"/>
            <a:ext cx="7313552" cy="646435"/>
          </a:xfrm>
          <a:prstGeom prst="rect">
            <a:avLst/>
          </a:prstGeom>
        </p:spPr>
      </p:pic>
      <p:sp>
        <p:nvSpPr>
          <p:cNvPr id="10" name="TextBox 9">
            <a:extLst>
              <a:ext uri="{FF2B5EF4-FFF2-40B4-BE49-F238E27FC236}">
                <a16:creationId xmlns:a16="http://schemas.microsoft.com/office/drawing/2014/main" id="{8BBC383B-7852-4FD0-ABE5-AEDD376F978D}"/>
              </a:ext>
            </a:extLst>
          </p:cNvPr>
          <p:cNvSpPr txBox="1"/>
          <p:nvPr/>
        </p:nvSpPr>
        <p:spPr>
          <a:xfrm>
            <a:off x="6095176" y="4347791"/>
            <a:ext cx="6096824" cy="923330"/>
          </a:xfrm>
          <a:prstGeom prst="rect">
            <a:avLst/>
          </a:prstGeom>
          <a:noFill/>
        </p:spPr>
        <p:txBody>
          <a:bodyPr wrap="square">
            <a:spAutoFit/>
          </a:bodyPr>
          <a:lstStyle/>
          <a:p>
            <a:r>
              <a:rPr lang="en-US" dirty="0">
                <a:solidFill>
                  <a:srgbClr val="98F200"/>
                </a:solidFill>
              </a:rPr>
              <a:t>https://github.com/juliocesarfort/public-pentesting-reports</a:t>
            </a:r>
          </a:p>
          <a:p>
            <a:r>
              <a:rPr lang="en-US" dirty="0">
                <a:solidFill>
                  <a:srgbClr val="98F200"/>
                </a:solidFill>
              </a:rPr>
              <a:t>https://github.com/OpenSourcePentest/docs</a:t>
            </a:r>
          </a:p>
          <a:p>
            <a:r>
              <a:rPr lang="en-US" dirty="0">
                <a:solidFill>
                  <a:srgbClr val="98F200"/>
                </a:solidFill>
              </a:rPr>
              <a:t>https://github.com/trustedsec/physical-docs</a:t>
            </a:r>
          </a:p>
        </p:txBody>
      </p:sp>
      <p:sp>
        <p:nvSpPr>
          <p:cNvPr id="11" name="TextBox 10">
            <a:extLst>
              <a:ext uri="{FF2B5EF4-FFF2-40B4-BE49-F238E27FC236}">
                <a16:creationId xmlns:a16="http://schemas.microsoft.com/office/drawing/2014/main" id="{4F14087B-728C-4E7A-B00B-5275B0475072}"/>
              </a:ext>
            </a:extLst>
          </p:cNvPr>
          <p:cNvSpPr txBox="1"/>
          <p:nvPr/>
        </p:nvSpPr>
        <p:spPr>
          <a:xfrm>
            <a:off x="6095176" y="3919517"/>
            <a:ext cx="6096824" cy="369332"/>
          </a:xfrm>
          <a:prstGeom prst="rect">
            <a:avLst/>
          </a:prstGeom>
          <a:noFill/>
        </p:spPr>
        <p:txBody>
          <a:bodyPr wrap="square">
            <a:spAutoFit/>
          </a:bodyPr>
          <a:lstStyle/>
          <a:p>
            <a:r>
              <a:rPr lang="en-US" dirty="0">
                <a:solidFill>
                  <a:srgbClr val="98F200"/>
                </a:solidFill>
              </a:rPr>
              <a:t>Scope?</a:t>
            </a:r>
          </a:p>
        </p:txBody>
      </p:sp>
    </p:spTree>
    <p:extLst>
      <p:ext uri="{BB962C8B-B14F-4D97-AF65-F5344CB8AC3E}">
        <p14:creationId xmlns:p14="http://schemas.microsoft.com/office/powerpoint/2010/main" val="2241881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strike="sngStrike" dirty="0" err="1">
                <a:solidFill>
                  <a:srgbClr val="98F200"/>
                </a:solidFill>
              </a:rPr>
              <a:t>Eternal</a:t>
            </a:r>
            <a:r>
              <a:rPr lang="en-US" dirty="0" err="1">
                <a:solidFill>
                  <a:srgbClr val="98F200"/>
                </a:solidFill>
              </a:rPr>
              <a:t>Blue</a:t>
            </a:r>
            <a:endParaRPr lang="en-US" dirty="0">
              <a:solidFill>
                <a:srgbClr val="98F200"/>
              </a:solidFill>
            </a:endParaRPr>
          </a:p>
        </p:txBody>
      </p:sp>
      <p:sp>
        <p:nvSpPr>
          <p:cNvPr id="3" name="Content Placeholder 2">
            <a:extLst>
              <a:ext uri="{FF2B5EF4-FFF2-40B4-BE49-F238E27FC236}">
                <a16:creationId xmlns:a16="http://schemas.microsoft.com/office/drawing/2014/main" id="{3FC1B4B5-5C07-4E65-B071-0EBDF1E35F87}"/>
              </a:ext>
            </a:extLst>
          </p:cNvPr>
          <p:cNvSpPr>
            <a:spLocks noGrp="1"/>
          </p:cNvSpPr>
          <p:nvPr>
            <p:ph idx="1"/>
          </p:nvPr>
        </p:nvSpPr>
        <p:spPr>
          <a:xfrm>
            <a:off x="838200" y="1825625"/>
            <a:ext cx="5958016" cy="4351338"/>
          </a:xfrm>
        </p:spPr>
        <p:txBody>
          <a:bodyPr>
            <a:normAutofit/>
          </a:bodyPr>
          <a:lstStyle/>
          <a:p>
            <a:r>
              <a:rPr lang="en-US" dirty="0">
                <a:solidFill>
                  <a:srgbClr val="98F200"/>
                </a:solidFill>
              </a:rPr>
              <a:t>Pre-Engagement</a:t>
            </a:r>
          </a:p>
          <a:p>
            <a:r>
              <a:rPr lang="en-US" dirty="0">
                <a:solidFill>
                  <a:srgbClr val="98F200"/>
                </a:solidFill>
              </a:rPr>
              <a:t>Intelligence Gathering</a:t>
            </a:r>
          </a:p>
          <a:p>
            <a:r>
              <a:rPr lang="en-US" dirty="0">
                <a:solidFill>
                  <a:schemeClr val="bg1"/>
                </a:solidFill>
              </a:rPr>
              <a:t>Threat Modeling</a:t>
            </a:r>
          </a:p>
          <a:p>
            <a:r>
              <a:rPr lang="en-US" dirty="0">
                <a:solidFill>
                  <a:schemeClr val="bg1"/>
                </a:solidFill>
              </a:rPr>
              <a:t>Vulnerability Analysis</a:t>
            </a:r>
          </a:p>
          <a:p>
            <a:r>
              <a:rPr lang="en-US" dirty="0">
                <a:solidFill>
                  <a:schemeClr val="bg1"/>
                </a:solidFill>
              </a:rPr>
              <a:t>Exploitation</a:t>
            </a:r>
          </a:p>
          <a:p>
            <a:r>
              <a:rPr lang="en-US" dirty="0">
                <a:solidFill>
                  <a:schemeClr val="bg1"/>
                </a:solidFill>
              </a:rPr>
              <a:t>Post-Exploitation</a:t>
            </a:r>
          </a:p>
          <a:p>
            <a:r>
              <a:rPr lang="en-US" strike="sngStrike" dirty="0">
                <a:solidFill>
                  <a:schemeClr val="bg1"/>
                </a:solidFill>
              </a:rPr>
              <a:t>Reporting</a:t>
            </a:r>
            <a:r>
              <a:rPr lang="en-US" dirty="0">
                <a:solidFill>
                  <a:schemeClr val="bg1"/>
                </a:solidFill>
              </a:rPr>
              <a:t> Flag</a:t>
            </a:r>
            <a:endParaRPr lang="en-US" strike="sngStrike" dirty="0">
              <a:solidFill>
                <a:schemeClr val="bg1"/>
              </a:solidFill>
            </a:endParaRPr>
          </a:p>
          <a:p>
            <a:endParaRPr lang="en-US" dirty="0">
              <a:solidFill>
                <a:schemeClr val="bg1"/>
              </a:solidFill>
            </a:endParaRPr>
          </a:p>
        </p:txBody>
      </p:sp>
      <p:sp>
        <p:nvSpPr>
          <p:cNvPr id="9" name="TextBox 8">
            <a:extLst>
              <a:ext uri="{FF2B5EF4-FFF2-40B4-BE49-F238E27FC236}">
                <a16:creationId xmlns:a16="http://schemas.microsoft.com/office/drawing/2014/main" id="{11EC2B0D-B289-4DBE-B167-B8E69C44E84A}"/>
              </a:ext>
            </a:extLst>
          </p:cNvPr>
          <p:cNvSpPr txBox="1"/>
          <p:nvPr/>
        </p:nvSpPr>
        <p:spPr>
          <a:xfrm>
            <a:off x="838200" y="6235905"/>
            <a:ext cx="6096824" cy="369332"/>
          </a:xfrm>
          <a:prstGeom prst="rect">
            <a:avLst/>
          </a:prstGeom>
          <a:noFill/>
        </p:spPr>
        <p:txBody>
          <a:bodyPr wrap="square">
            <a:spAutoFit/>
          </a:bodyPr>
          <a:lstStyle/>
          <a:p>
            <a:r>
              <a:rPr lang="en-US" dirty="0">
                <a:solidFill>
                  <a:srgbClr val="98F200"/>
                </a:solidFill>
              </a:rPr>
              <a:t>http://www.pentest-standard.org/index.php/Main_Page</a:t>
            </a:r>
          </a:p>
        </p:txBody>
      </p:sp>
      <p:sp>
        <p:nvSpPr>
          <p:cNvPr id="15" name="TextBox 14">
            <a:extLst>
              <a:ext uri="{FF2B5EF4-FFF2-40B4-BE49-F238E27FC236}">
                <a16:creationId xmlns:a16="http://schemas.microsoft.com/office/drawing/2014/main" id="{103951F6-1508-469F-B97F-0E0F715DFDCF}"/>
              </a:ext>
            </a:extLst>
          </p:cNvPr>
          <p:cNvSpPr txBox="1"/>
          <p:nvPr/>
        </p:nvSpPr>
        <p:spPr>
          <a:xfrm>
            <a:off x="5351712" y="1749630"/>
            <a:ext cx="6096824" cy="1477328"/>
          </a:xfrm>
          <a:prstGeom prst="rect">
            <a:avLst/>
          </a:prstGeom>
          <a:noFill/>
        </p:spPr>
        <p:txBody>
          <a:bodyPr wrap="square">
            <a:spAutoFit/>
          </a:bodyPr>
          <a:lstStyle/>
          <a:p>
            <a:r>
              <a:rPr lang="en-US" b="0" i="0" dirty="0">
                <a:solidFill>
                  <a:srgbClr val="98F200"/>
                </a:solidFill>
                <a:effectLst/>
                <a:latin typeface="Arial" panose="020B0604020202020204" pitchFamily="34" charset="0"/>
              </a:rPr>
              <a:t>The more information you are able to gather during this phase, the more vectors of attack you may be able to use in the future.</a:t>
            </a:r>
          </a:p>
          <a:p>
            <a:endParaRPr lang="en-US" dirty="0">
              <a:solidFill>
                <a:srgbClr val="98F200"/>
              </a:solidFill>
              <a:latin typeface="Arial" panose="020B0604020202020204" pitchFamily="34" charset="0"/>
            </a:endParaRPr>
          </a:p>
          <a:p>
            <a:endParaRPr lang="en-US" dirty="0">
              <a:solidFill>
                <a:srgbClr val="98F200"/>
              </a:solidFill>
            </a:endParaRPr>
          </a:p>
        </p:txBody>
      </p:sp>
      <p:pic>
        <p:nvPicPr>
          <p:cNvPr id="24582" name="Picture 6" descr="HTG Explains: What is Port Scanning?">
            <a:extLst>
              <a:ext uri="{FF2B5EF4-FFF2-40B4-BE49-F238E27FC236}">
                <a16:creationId xmlns:a16="http://schemas.microsoft.com/office/drawing/2014/main" id="{832EBF3A-8988-48B4-988A-09FEA56D8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1712" y="2803491"/>
            <a:ext cx="6191250" cy="299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1976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NMAP</a:t>
            </a:r>
          </a:p>
        </p:txBody>
      </p:sp>
      <p:sp>
        <p:nvSpPr>
          <p:cNvPr id="3" name="Content Placeholder 2">
            <a:extLst>
              <a:ext uri="{FF2B5EF4-FFF2-40B4-BE49-F238E27FC236}">
                <a16:creationId xmlns:a16="http://schemas.microsoft.com/office/drawing/2014/main" id="{3FC1B4B5-5C07-4E65-B071-0EBDF1E35F87}"/>
              </a:ext>
            </a:extLst>
          </p:cNvPr>
          <p:cNvSpPr>
            <a:spLocks noGrp="1"/>
          </p:cNvSpPr>
          <p:nvPr>
            <p:ph idx="1"/>
          </p:nvPr>
        </p:nvSpPr>
        <p:spPr/>
        <p:txBody>
          <a:bodyPr>
            <a:normAutofit/>
          </a:bodyPr>
          <a:lstStyle/>
          <a:p>
            <a:endParaRPr lang="en-US" dirty="0">
              <a:solidFill>
                <a:schemeClr val="bg1"/>
              </a:solidFill>
            </a:endParaRPr>
          </a:p>
          <a:p>
            <a:endParaRPr lang="en-US" dirty="0"/>
          </a:p>
        </p:txBody>
      </p:sp>
      <p:sp>
        <p:nvSpPr>
          <p:cNvPr id="4" name="Content Placeholder 2">
            <a:extLst>
              <a:ext uri="{FF2B5EF4-FFF2-40B4-BE49-F238E27FC236}">
                <a16:creationId xmlns:a16="http://schemas.microsoft.com/office/drawing/2014/main" id="{E8F7FF99-5F57-491D-B65F-0D1377085F13}"/>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Nmap (network mapper) is tool for identifying and enumerating services on remote machines.</a:t>
            </a:r>
          </a:p>
          <a:p>
            <a:endParaRPr lang="en-US" dirty="0"/>
          </a:p>
        </p:txBody>
      </p:sp>
      <p:pic>
        <p:nvPicPr>
          <p:cNvPr id="22530" name="Picture 2" descr="Keep Calm and Hack The Box - Blue">
            <a:extLst>
              <a:ext uri="{FF2B5EF4-FFF2-40B4-BE49-F238E27FC236}">
                <a16:creationId xmlns:a16="http://schemas.microsoft.com/office/drawing/2014/main" id="{FDDC231D-A52E-4C66-BD14-2E546D1AC8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9340" y="3138462"/>
            <a:ext cx="10254460" cy="36050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7F4401A-59B7-4D7F-BDA5-60A8796AA79E}"/>
              </a:ext>
            </a:extLst>
          </p:cNvPr>
          <p:cNvPicPr>
            <a:picLocks noChangeAspect="1"/>
          </p:cNvPicPr>
          <p:nvPr/>
        </p:nvPicPr>
        <p:blipFill>
          <a:blip r:embed="rId4"/>
          <a:stretch>
            <a:fillRect/>
          </a:stretch>
        </p:blipFill>
        <p:spPr>
          <a:xfrm>
            <a:off x="7058025" y="3123480"/>
            <a:ext cx="4295775" cy="952500"/>
          </a:xfrm>
          <a:prstGeom prst="rect">
            <a:avLst/>
          </a:prstGeom>
        </p:spPr>
      </p:pic>
    </p:spTree>
    <p:extLst>
      <p:ext uri="{BB962C8B-B14F-4D97-AF65-F5344CB8AC3E}">
        <p14:creationId xmlns:p14="http://schemas.microsoft.com/office/powerpoint/2010/main" val="28297488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strike="sngStrike" dirty="0" err="1">
                <a:solidFill>
                  <a:srgbClr val="98F200"/>
                </a:solidFill>
              </a:rPr>
              <a:t>Eternal</a:t>
            </a:r>
            <a:r>
              <a:rPr lang="en-US" dirty="0" err="1">
                <a:solidFill>
                  <a:srgbClr val="98F200"/>
                </a:solidFill>
              </a:rPr>
              <a:t>Blue</a:t>
            </a:r>
            <a:endParaRPr lang="en-US" dirty="0">
              <a:solidFill>
                <a:srgbClr val="98F200"/>
              </a:solidFill>
            </a:endParaRPr>
          </a:p>
        </p:txBody>
      </p:sp>
      <p:sp>
        <p:nvSpPr>
          <p:cNvPr id="3" name="Content Placeholder 2">
            <a:extLst>
              <a:ext uri="{FF2B5EF4-FFF2-40B4-BE49-F238E27FC236}">
                <a16:creationId xmlns:a16="http://schemas.microsoft.com/office/drawing/2014/main" id="{3FC1B4B5-5C07-4E65-B071-0EBDF1E35F87}"/>
              </a:ext>
            </a:extLst>
          </p:cNvPr>
          <p:cNvSpPr>
            <a:spLocks noGrp="1"/>
          </p:cNvSpPr>
          <p:nvPr>
            <p:ph idx="1"/>
          </p:nvPr>
        </p:nvSpPr>
        <p:spPr>
          <a:xfrm>
            <a:off x="838200" y="1825625"/>
            <a:ext cx="5958016" cy="4351338"/>
          </a:xfrm>
        </p:spPr>
        <p:txBody>
          <a:bodyPr>
            <a:normAutofit/>
          </a:bodyPr>
          <a:lstStyle/>
          <a:p>
            <a:r>
              <a:rPr lang="en-US" dirty="0">
                <a:solidFill>
                  <a:srgbClr val="98F200"/>
                </a:solidFill>
              </a:rPr>
              <a:t>Pre-Engagement</a:t>
            </a:r>
          </a:p>
          <a:p>
            <a:r>
              <a:rPr lang="en-US" dirty="0">
                <a:solidFill>
                  <a:srgbClr val="98F200"/>
                </a:solidFill>
              </a:rPr>
              <a:t>Intelligence Gathering</a:t>
            </a:r>
          </a:p>
          <a:p>
            <a:r>
              <a:rPr lang="en-US" dirty="0">
                <a:solidFill>
                  <a:srgbClr val="98F200"/>
                </a:solidFill>
              </a:rPr>
              <a:t>Threat Modeling</a:t>
            </a:r>
          </a:p>
          <a:p>
            <a:r>
              <a:rPr lang="en-US" dirty="0">
                <a:solidFill>
                  <a:schemeClr val="bg1"/>
                </a:solidFill>
              </a:rPr>
              <a:t>Vulnerability Analysis</a:t>
            </a:r>
          </a:p>
          <a:p>
            <a:r>
              <a:rPr lang="en-US" dirty="0">
                <a:solidFill>
                  <a:schemeClr val="bg1"/>
                </a:solidFill>
              </a:rPr>
              <a:t>Exploitation</a:t>
            </a:r>
          </a:p>
          <a:p>
            <a:r>
              <a:rPr lang="en-US" dirty="0">
                <a:solidFill>
                  <a:schemeClr val="bg1"/>
                </a:solidFill>
              </a:rPr>
              <a:t>Post-Exploitation</a:t>
            </a:r>
          </a:p>
          <a:p>
            <a:r>
              <a:rPr lang="en-US" strike="sngStrike" dirty="0">
                <a:solidFill>
                  <a:schemeClr val="bg1"/>
                </a:solidFill>
              </a:rPr>
              <a:t>Reporting</a:t>
            </a:r>
            <a:r>
              <a:rPr lang="en-US" dirty="0">
                <a:solidFill>
                  <a:schemeClr val="bg1"/>
                </a:solidFill>
              </a:rPr>
              <a:t> Flag</a:t>
            </a:r>
            <a:endParaRPr lang="en-US" strike="sngStrike" dirty="0">
              <a:solidFill>
                <a:schemeClr val="bg1"/>
              </a:solidFill>
            </a:endParaRPr>
          </a:p>
          <a:p>
            <a:endParaRPr lang="en-US" dirty="0">
              <a:solidFill>
                <a:schemeClr val="bg1"/>
              </a:solidFill>
            </a:endParaRPr>
          </a:p>
        </p:txBody>
      </p:sp>
      <p:sp>
        <p:nvSpPr>
          <p:cNvPr id="9" name="TextBox 8">
            <a:extLst>
              <a:ext uri="{FF2B5EF4-FFF2-40B4-BE49-F238E27FC236}">
                <a16:creationId xmlns:a16="http://schemas.microsoft.com/office/drawing/2014/main" id="{11EC2B0D-B289-4DBE-B167-B8E69C44E84A}"/>
              </a:ext>
            </a:extLst>
          </p:cNvPr>
          <p:cNvSpPr txBox="1"/>
          <p:nvPr/>
        </p:nvSpPr>
        <p:spPr>
          <a:xfrm>
            <a:off x="838200" y="6235905"/>
            <a:ext cx="6096824" cy="369332"/>
          </a:xfrm>
          <a:prstGeom prst="rect">
            <a:avLst/>
          </a:prstGeom>
          <a:noFill/>
        </p:spPr>
        <p:txBody>
          <a:bodyPr wrap="square">
            <a:spAutoFit/>
          </a:bodyPr>
          <a:lstStyle/>
          <a:p>
            <a:r>
              <a:rPr lang="en-US" dirty="0">
                <a:solidFill>
                  <a:srgbClr val="98F200"/>
                </a:solidFill>
              </a:rPr>
              <a:t>http://www.pentest-standard.org/index.php/Main_Page</a:t>
            </a:r>
          </a:p>
        </p:txBody>
      </p:sp>
      <p:sp>
        <p:nvSpPr>
          <p:cNvPr id="7" name="TextBox 6">
            <a:extLst>
              <a:ext uri="{FF2B5EF4-FFF2-40B4-BE49-F238E27FC236}">
                <a16:creationId xmlns:a16="http://schemas.microsoft.com/office/drawing/2014/main" id="{8D7FBD5D-9645-44D4-B02A-1EE43AC074D8}"/>
              </a:ext>
            </a:extLst>
          </p:cNvPr>
          <p:cNvSpPr txBox="1"/>
          <p:nvPr/>
        </p:nvSpPr>
        <p:spPr>
          <a:xfrm>
            <a:off x="6095176" y="1999385"/>
            <a:ext cx="6096824" cy="369332"/>
          </a:xfrm>
          <a:prstGeom prst="rect">
            <a:avLst/>
          </a:prstGeom>
          <a:noFill/>
        </p:spPr>
        <p:txBody>
          <a:bodyPr wrap="square">
            <a:spAutoFit/>
          </a:bodyPr>
          <a:lstStyle/>
          <a:p>
            <a:r>
              <a:rPr lang="en-US" dirty="0">
                <a:solidFill>
                  <a:srgbClr val="98F200"/>
                </a:solidFill>
                <a:latin typeface="Arial" panose="020B0604020202020204" pitchFamily="34" charset="0"/>
              </a:rPr>
              <a:t>Availability of relevant exploits/payloads</a:t>
            </a:r>
            <a:endParaRPr lang="en-US" dirty="0">
              <a:solidFill>
                <a:srgbClr val="98F200"/>
              </a:solidFill>
            </a:endParaRPr>
          </a:p>
        </p:txBody>
      </p:sp>
      <p:pic>
        <p:nvPicPr>
          <p:cNvPr id="25602" name="Picture 2" descr="search result does not show &quot;name&quot; · Issue #12182 · rapid7/metasploit-framework  · GitHub">
            <a:extLst>
              <a:ext uri="{FF2B5EF4-FFF2-40B4-BE49-F238E27FC236}">
                <a16:creationId xmlns:a16="http://schemas.microsoft.com/office/drawing/2014/main" id="{AC57C5BB-B600-440D-A772-3716A06D56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929"/>
          <a:stretch/>
        </p:blipFill>
        <p:spPr bwMode="auto">
          <a:xfrm>
            <a:off x="4645281" y="2626461"/>
            <a:ext cx="7413266" cy="2087342"/>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Rapid7">
            <a:extLst>
              <a:ext uri="{FF2B5EF4-FFF2-40B4-BE49-F238E27FC236}">
                <a16:creationId xmlns:a16="http://schemas.microsoft.com/office/drawing/2014/main" id="{1587B746-1003-4499-949D-DE4DF5012A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3427" y="5084634"/>
            <a:ext cx="2865120" cy="1520603"/>
          </a:xfrm>
          <a:prstGeom prst="rect">
            <a:avLst/>
          </a:prstGeom>
          <a:noFill/>
          <a:extLst>
            <a:ext uri="{909E8E84-426E-40DD-AFC4-6F175D3DCCD1}">
              <a14:hiddenFill xmlns:a14="http://schemas.microsoft.com/office/drawing/2010/main">
                <a:solidFill>
                  <a:srgbClr val="FFFFFF"/>
                </a:solidFill>
              </a14:hiddenFill>
            </a:ext>
          </a:extLst>
        </p:spPr>
      </p:pic>
      <p:pic>
        <p:nvPicPr>
          <p:cNvPr id="25606" name="Picture 6" descr="Exploit DB">
            <a:extLst>
              <a:ext uri="{FF2B5EF4-FFF2-40B4-BE49-F238E27FC236}">
                <a16:creationId xmlns:a16="http://schemas.microsoft.com/office/drawing/2014/main" id="{9029FA12-4C7A-42C8-AB03-2FA359ACD53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467"/>
          <a:stretch/>
        </p:blipFill>
        <p:spPr bwMode="auto">
          <a:xfrm>
            <a:off x="7281531" y="4833153"/>
            <a:ext cx="1773088" cy="1781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49455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strike="sngStrike" dirty="0" err="1">
                <a:solidFill>
                  <a:srgbClr val="98F200"/>
                </a:solidFill>
              </a:rPr>
              <a:t>Eternal</a:t>
            </a:r>
            <a:r>
              <a:rPr lang="en-US" dirty="0" err="1">
                <a:solidFill>
                  <a:srgbClr val="98F200"/>
                </a:solidFill>
              </a:rPr>
              <a:t>Blue</a:t>
            </a:r>
            <a:endParaRPr lang="en-US" dirty="0">
              <a:solidFill>
                <a:srgbClr val="98F200"/>
              </a:solidFill>
            </a:endParaRPr>
          </a:p>
        </p:txBody>
      </p:sp>
      <p:sp>
        <p:nvSpPr>
          <p:cNvPr id="3" name="Content Placeholder 2">
            <a:extLst>
              <a:ext uri="{FF2B5EF4-FFF2-40B4-BE49-F238E27FC236}">
                <a16:creationId xmlns:a16="http://schemas.microsoft.com/office/drawing/2014/main" id="{3FC1B4B5-5C07-4E65-B071-0EBDF1E35F87}"/>
              </a:ext>
            </a:extLst>
          </p:cNvPr>
          <p:cNvSpPr>
            <a:spLocks noGrp="1"/>
          </p:cNvSpPr>
          <p:nvPr>
            <p:ph idx="1"/>
          </p:nvPr>
        </p:nvSpPr>
        <p:spPr>
          <a:xfrm>
            <a:off x="838200" y="1825625"/>
            <a:ext cx="5958016" cy="4351338"/>
          </a:xfrm>
        </p:spPr>
        <p:txBody>
          <a:bodyPr>
            <a:normAutofit/>
          </a:bodyPr>
          <a:lstStyle/>
          <a:p>
            <a:r>
              <a:rPr lang="en-US" dirty="0">
                <a:solidFill>
                  <a:srgbClr val="98F200"/>
                </a:solidFill>
              </a:rPr>
              <a:t>Pre-Engagement</a:t>
            </a:r>
          </a:p>
          <a:p>
            <a:r>
              <a:rPr lang="en-US" dirty="0">
                <a:solidFill>
                  <a:srgbClr val="98F200"/>
                </a:solidFill>
              </a:rPr>
              <a:t>Intelligence Gathering</a:t>
            </a:r>
          </a:p>
          <a:p>
            <a:r>
              <a:rPr lang="en-US" dirty="0">
                <a:solidFill>
                  <a:srgbClr val="98F200"/>
                </a:solidFill>
              </a:rPr>
              <a:t>Threat Modeling</a:t>
            </a:r>
          </a:p>
          <a:p>
            <a:r>
              <a:rPr lang="en-US" dirty="0">
                <a:solidFill>
                  <a:srgbClr val="98F200"/>
                </a:solidFill>
              </a:rPr>
              <a:t>Vulnerability Analysis</a:t>
            </a:r>
          </a:p>
          <a:p>
            <a:r>
              <a:rPr lang="en-US" dirty="0">
                <a:solidFill>
                  <a:schemeClr val="bg1"/>
                </a:solidFill>
              </a:rPr>
              <a:t>Exploitation</a:t>
            </a:r>
          </a:p>
          <a:p>
            <a:r>
              <a:rPr lang="en-US" dirty="0">
                <a:solidFill>
                  <a:schemeClr val="bg1"/>
                </a:solidFill>
              </a:rPr>
              <a:t>Post-Exploitation</a:t>
            </a:r>
          </a:p>
          <a:p>
            <a:r>
              <a:rPr lang="en-US" strike="sngStrike" dirty="0">
                <a:solidFill>
                  <a:schemeClr val="bg1"/>
                </a:solidFill>
              </a:rPr>
              <a:t>Reporting</a:t>
            </a:r>
            <a:r>
              <a:rPr lang="en-US" dirty="0">
                <a:solidFill>
                  <a:schemeClr val="bg1"/>
                </a:solidFill>
              </a:rPr>
              <a:t> Flag</a:t>
            </a:r>
            <a:endParaRPr lang="en-US" strike="sngStrike" dirty="0">
              <a:solidFill>
                <a:schemeClr val="bg1"/>
              </a:solidFill>
            </a:endParaRPr>
          </a:p>
          <a:p>
            <a:endParaRPr lang="en-US" dirty="0">
              <a:solidFill>
                <a:schemeClr val="bg1"/>
              </a:solidFill>
            </a:endParaRPr>
          </a:p>
        </p:txBody>
      </p:sp>
      <p:sp>
        <p:nvSpPr>
          <p:cNvPr id="9" name="TextBox 8">
            <a:extLst>
              <a:ext uri="{FF2B5EF4-FFF2-40B4-BE49-F238E27FC236}">
                <a16:creationId xmlns:a16="http://schemas.microsoft.com/office/drawing/2014/main" id="{11EC2B0D-B289-4DBE-B167-B8E69C44E84A}"/>
              </a:ext>
            </a:extLst>
          </p:cNvPr>
          <p:cNvSpPr txBox="1"/>
          <p:nvPr/>
        </p:nvSpPr>
        <p:spPr>
          <a:xfrm>
            <a:off x="838200" y="6235905"/>
            <a:ext cx="6096824" cy="369332"/>
          </a:xfrm>
          <a:prstGeom prst="rect">
            <a:avLst/>
          </a:prstGeom>
          <a:noFill/>
        </p:spPr>
        <p:txBody>
          <a:bodyPr wrap="square">
            <a:spAutoFit/>
          </a:bodyPr>
          <a:lstStyle/>
          <a:p>
            <a:r>
              <a:rPr lang="en-US" dirty="0">
                <a:solidFill>
                  <a:srgbClr val="98F200"/>
                </a:solidFill>
              </a:rPr>
              <a:t>http://www.pentest-standard.org/index.php/Main_Page</a:t>
            </a:r>
          </a:p>
        </p:txBody>
      </p:sp>
      <p:sp>
        <p:nvSpPr>
          <p:cNvPr id="4" name="Rectangle 7">
            <a:extLst>
              <a:ext uri="{FF2B5EF4-FFF2-40B4-BE49-F238E27FC236}">
                <a16:creationId xmlns:a16="http://schemas.microsoft.com/office/drawing/2014/main" id="{AB780593-4618-4CB4-9E93-B18E21069BF6}"/>
              </a:ext>
            </a:extLst>
          </p:cNvPr>
          <p:cNvSpPr>
            <a:spLocks noChangeArrowheads="1"/>
          </p:cNvSpPr>
          <p:nvPr/>
        </p:nvSpPr>
        <p:spPr bwMode="auto">
          <a:xfrm>
            <a:off x="5776608" y="3834435"/>
            <a:ext cx="2586807" cy="215444"/>
          </a:xfrm>
          <a:prstGeom prst="rect">
            <a:avLst/>
          </a:prstGeom>
          <a:solidFill>
            <a:srgbClr val="EEEE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searchsploit</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-m 42315.py</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EF95ED0F-4F49-4137-865A-1C378255741A}"/>
              </a:ext>
            </a:extLst>
          </p:cNvPr>
          <p:cNvPicPr>
            <a:picLocks noChangeAspect="1"/>
          </p:cNvPicPr>
          <p:nvPr/>
        </p:nvPicPr>
        <p:blipFill>
          <a:blip r:embed="rId3"/>
          <a:stretch>
            <a:fillRect/>
          </a:stretch>
        </p:blipFill>
        <p:spPr>
          <a:xfrm>
            <a:off x="8505030" y="3827466"/>
            <a:ext cx="3504620" cy="2349497"/>
          </a:xfrm>
          <a:prstGeom prst="rect">
            <a:avLst/>
          </a:prstGeom>
        </p:spPr>
      </p:pic>
      <p:pic>
        <p:nvPicPr>
          <p:cNvPr id="26633" name="Picture 9" descr="ETERNALBLUE, conducting a history lesson in exploitation | by Root ♊ |  Medium">
            <a:extLst>
              <a:ext uri="{FF2B5EF4-FFF2-40B4-BE49-F238E27FC236}">
                <a16:creationId xmlns:a16="http://schemas.microsoft.com/office/drawing/2014/main" id="{FB3723A5-5177-4AA1-8CB9-40E495EDD4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6608" y="764769"/>
            <a:ext cx="6233042" cy="296850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B0D4649-2C35-47A5-853F-FA2A51BF86B9}"/>
              </a:ext>
            </a:extLst>
          </p:cNvPr>
          <p:cNvSpPr txBox="1"/>
          <p:nvPr/>
        </p:nvSpPr>
        <p:spPr>
          <a:xfrm>
            <a:off x="6391233" y="4390146"/>
            <a:ext cx="1357555" cy="1446550"/>
          </a:xfrm>
          <a:prstGeom prst="rect">
            <a:avLst/>
          </a:prstGeom>
          <a:noFill/>
        </p:spPr>
        <p:txBody>
          <a:bodyPr wrap="square">
            <a:spAutoFit/>
          </a:bodyPr>
          <a:lstStyle/>
          <a:p>
            <a:r>
              <a:rPr lang="en-US" sz="8800" b="0" i="0" dirty="0">
                <a:solidFill>
                  <a:srgbClr val="98F200"/>
                </a:solidFill>
                <a:effectLst/>
                <a:latin typeface="Wingdings" panose="05000000000000000000" pitchFamily="2" charset="2"/>
              </a:rPr>
              <a:t>M</a:t>
            </a:r>
            <a:endParaRPr lang="en-US" dirty="0">
              <a:solidFill>
                <a:srgbClr val="98F200"/>
              </a:solidFill>
              <a:latin typeface="Webdings" panose="05030102010509060703" pitchFamily="18" charset="2"/>
            </a:endParaRPr>
          </a:p>
        </p:txBody>
      </p:sp>
    </p:spTree>
    <p:extLst>
      <p:ext uri="{BB962C8B-B14F-4D97-AF65-F5344CB8AC3E}">
        <p14:creationId xmlns:p14="http://schemas.microsoft.com/office/powerpoint/2010/main" val="36708999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strike="sngStrike" dirty="0" err="1">
                <a:solidFill>
                  <a:srgbClr val="98F200"/>
                </a:solidFill>
              </a:rPr>
              <a:t>Eternal</a:t>
            </a:r>
            <a:r>
              <a:rPr lang="en-US" dirty="0" err="1">
                <a:solidFill>
                  <a:srgbClr val="98F200"/>
                </a:solidFill>
              </a:rPr>
              <a:t>Blue</a:t>
            </a:r>
            <a:endParaRPr lang="en-US" dirty="0">
              <a:solidFill>
                <a:srgbClr val="98F200"/>
              </a:solidFill>
            </a:endParaRPr>
          </a:p>
        </p:txBody>
      </p:sp>
      <p:sp>
        <p:nvSpPr>
          <p:cNvPr id="3" name="Content Placeholder 2">
            <a:extLst>
              <a:ext uri="{FF2B5EF4-FFF2-40B4-BE49-F238E27FC236}">
                <a16:creationId xmlns:a16="http://schemas.microsoft.com/office/drawing/2014/main" id="{3FC1B4B5-5C07-4E65-B071-0EBDF1E35F87}"/>
              </a:ext>
            </a:extLst>
          </p:cNvPr>
          <p:cNvSpPr>
            <a:spLocks noGrp="1"/>
          </p:cNvSpPr>
          <p:nvPr>
            <p:ph idx="1"/>
          </p:nvPr>
        </p:nvSpPr>
        <p:spPr>
          <a:xfrm>
            <a:off x="838200" y="1825625"/>
            <a:ext cx="5958016" cy="4351338"/>
          </a:xfrm>
        </p:spPr>
        <p:txBody>
          <a:bodyPr>
            <a:normAutofit/>
          </a:bodyPr>
          <a:lstStyle/>
          <a:p>
            <a:r>
              <a:rPr lang="en-US" dirty="0">
                <a:solidFill>
                  <a:srgbClr val="98F200"/>
                </a:solidFill>
              </a:rPr>
              <a:t>Pre-Engagement</a:t>
            </a:r>
          </a:p>
          <a:p>
            <a:r>
              <a:rPr lang="en-US" dirty="0">
                <a:solidFill>
                  <a:srgbClr val="98F200"/>
                </a:solidFill>
              </a:rPr>
              <a:t>Intelligence Gathering</a:t>
            </a:r>
          </a:p>
          <a:p>
            <a:r>
              <a:rPr lang="en-US" dirty="0">
                <a:solidFill>
                  <a:srgbClr val="98F200"/>
                </a:solidFill>
              </a:rPr>
              <a:t>Threat Modeling</a:t>
            </a:r>
          </a:p>
          <a:p>
            <a:r>
              <a:rPr lang="en-US" dirty="0">
                <a:solidFill>
                  <a:srgbClr val="98F200"/>
                </a:solidFill>
              </a:rPr>
              <a:t>Vulnerability Analysis</a:t>
            </a:r>
          </a:p>
          <a:p>
            <a:r>
              <a:rPr lang="en-US" dirty="0">
                <a:solidFill>
                  <a:srgbClr val="98F200"/>
                </a:solidFill>
              </a:rPr>
              <a:t>Exploitation</a:t>
            </a:r>
          </a:p>
          <a:p>
            <a:r>
              <a:rPr lang="en-US" dirty="0">
                <a:solidFill>
                  <a:schemeClr val="bg1"/>
                </a:solidFill>
              </a:rPr>
              <a:t>Post-Exploitation</a:t>
            </a:r>
          </a:p>
          <a:p>
            <a:r>
              <a:rPr lang="en-US" strike="sngStrike" dirty="0">
                <a:solidFill>
                  <a:schemeClr val="bg1"/>
                </a:solidFill>
              </a:rPr>
              <a:t>Reporting</a:t>
            </a:r>
            <a:r>
              <a:rPr lang="en-US" dirty="0">
                <a:solidFill>
                  <a:schemeClr val="bg1"/>
                </a:solidFill>
              </a:rPr>
              <a:t> Flag</a:t>
            </a:r>
            <a:endParaRPr lang="en-US" strike="sngStrike" dirty="0">
              <a:solidFill>
                <a:schemeClr val="bg1"/>
              </a:solidFill>
            </a:endParaRPr>
          </a:p>
          <a:p>
            <a:endParaRPr lang="en-US" dirty="0">
              <a:solidFill>
                <a:schemeClr val="bg1"/>
              </a:solidFill>
            </a:endParaRPr>
          </a:p>
        </p:txBody>
      </p:sp>
      <p:sp>
        <p:nvSpPr>
          <p:cNvPr id="9" name="TextBox 8">
            <a:extLst>
              <a:ext uri="{FF2B5EF4-FFF2-40B4-BE49-F238E27FC236}">
                <a16:creationId xmlns:a16="http://schemas.microsoft.com/office/drawing/2014/main" id="{11EC2B0D-B289-4DBE-B167-B8E69C44E84A}"/>
              </a:ext>
            </a:extLst>
          </p:cNvPr>
          <p:cNvSpPr txBox="1"/>
          <p:nvPr/>
        </p:nvSpPr>
        <p:spPr>
          <a:xfrm>
            <a:off x="838200" y="6235905"/>
            <a:ext cx="6096824" cy="369332"/>
          </a:xfrm>
          <a:prstGeom prst="rect">
            <a:avLst/>
          </a:prstGeom>
          <a:noFill/>
        </p:spPr>
        <p:txBody>
          <a:bodyPr wrap="square">
            <a:spAutoFit/>
          </a:bodyPr>
          <a:lstStyle/>
          <a:p>
            <a:r>
              <a:rPr lang="en-US" dirty="0">
                <a:solidFill>
                  <a:srgbClr val="98F200"/>
                </a:solidFill>
              </a:rPr>
              <a:t>http://www.pentest-standard.org/index.php/Main_Page</a:t>
            </a:r>
          </a:p>
        </p:txBody>
      </p:sp>
      <p:sp>
        <p:nvSpPr>
          <p:cNvPr id="6" name="TextBox 5">
            <a:extLst>
              <a:ext uri="{FF2B5EF4-FFF2-40B4-BE49-F238E27FC236}">
                <a16:creationId xmlns:a16="http://schemas.microsoft.com/office/drawing/2014/main" id="{5297031C-4EF3-4DCF-B98D-3EB3B184F27E}"/>
              </a:ext>
            </a:extLst>
          </p:cNvPr>
          <p:cNvSpPr txBox="1"/>
          <p:nvPr/>
        </p:nvSpPr>
        <p:spPr>
          <a:xfrm>
            <a:off x="6935024" y="2822868"/>
            <a:ext cx="6096824" cy="369332"/>
          </a:xfrm>
          <a:prstGeom prst="rect">
            <a:avLst/>
          </a:prstGeom>
          <a:noFill/>
        </p:spPr>
        <p:txBody>
          <a:bodyPr wrap="square">
            <a:spAutoFit/>
          </a:bodyPr>
          <a:lstStyle/>
          <a:p>
            <a:r>
              <a:rPr lang="en-US" dirty="0">
                <a:solidFill>
                  <a:srgbClr val="98F200"/>
                </a:solidFill>
              </a:rPr>
              <a:t>https://www.thec2matrix.com/matrix</a:t>
            </a:r>
          </a:p>
        </p:txBody>
      </p:sp>
      <p:pic>
        <p:nvPicPr>
          <p:cNvPr id="27650" name="Picture 2">
            <a:extLst>
              <a:ext uri="{FF2B5EF4-FFF2-40B4-BE49-F238E27FC236}">
                <a16:creationId xmlns:a16="http://schemas.microsoft.com/office/drawing/2014/main" id="{CE5DC253-BA3F-4AF7-A1EF-E5C8656693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879" y="1690688"/>
            <a:ext cx="1484587" cy="108024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Post-exploitation with Armitage - Mastering Metasploit - Second Edition">
            <a:extLst>
              <a:ext uri="{FF2B5EF4-FFF2-40B4-BE49-F238E27FC236}">
                <a16:creationId xmlns:a16="http://schemas.microsoft.com/office/drawing/2014/main" id="{50892CF1-0F4F-449A-A9FD-A06B3190F8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3884" y="3496143"/>
            <a:ext cx="4600575" cy="247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2841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strike="sngStrike" dirty="0" err="1">
                <a:solidFill>
                  <a:srgbClr val="98F200"/>
                </a:solidFill>
              </a:rPr>
              <a:t>Eternal</a:t>
            </a:r>
            <a:r>
              <a:rPr lang="en-US" dirty="0" err="1">
                <a:solidFill>
                  <a:srgbClr val="98F200"/>
                </a:solidFill>
              </a:rPr>
              <a:t>Blue</a:t>
            </a:r>
            <a:endParaRPr lang="en-US" dirty="0">
              <a:solidFill>
                <a:srgbClr val="98F200"/>
              </a:solidFill>
            </a:endParaRPr>
          </a:p>
        </p:txBody>
      </p:sp>
      <p:sp>
        <p:nvSpPr>
          <p:cNvPr id="3" name="Content Placeholder 2">
            <a:extLst>
              <a:ext uri="{FF2B5EF4-FFF2-40B4-BE49-F238E27FC236}">
                <a16:creationId xmlns:a16="http://schemas.microsoft.com/office/drawing/2014/main" id="{3FC1B4B5-5C07-4E65-B071-0EBDF1E35F87}"/>
              </a:ext>
            </a:extLst>
          </p:cNvPr>
          <p:cNvSpPr>
            <a:spLocks noGrp="1"/>
          </p:cNvSpPr>
          <p:nvPr>
            <p:ph idx="1"/>
          </p:nvPr>
        </p:nvSpPr>
        <p:spPr>
          <a:xfrm>
            <a:off x="838200" y="1825625"/>
            <a:ext cx="5958016" cy="4351338"/>
          </a:xfrm>
        </p:spPr>
        <p:txBody>
          <a:bodyPr>
            <a:normAutofit/>
          </a:bodyPr>
          <a:lstStyle/>
          <a:p>
            <a:r>
              <a:rPr lang="en-US" dirty="0">
                <a:solidFill>
                  <a:srgbClr val="98F200"/>
                </a:solidFill>
              </a:rPr>
              <a:t>Pre-Engagement</a:t>
            </a:r>
          </a:p>
          <a:p>
            <a:r>
              <a:rPr lang="en-US" dirty="0">
                <a:solidFill>
                  <a:srgbClr val="98F200"/>
                </a:solidFill>
              </a:rPr>
              <a:t>Intelligence Gathering</a:t>
            </a:r>
          </a:p>
          <a:p>
            <a:r>
              <a:rPr lang="en-US" dirty="0">
                <a:solidFill>
                  <a:srgbClr val="98F200"/>
                </a:solidFill>
              </a:rPr>
              <a:t>Threat Modeling</a:t>
            </a:r>
          </a:p>
          <a:p>
            <a:r>
              <a:rPr lang="en-US" dirty="0">
                <a:solidFill>
                  <a:srgbClr val="98F200"/>
                </a:solidFill>
              </a:rPr>
              <a:t>Vulnerability Analysis</a:t>
            </a:r>
          </a:p>
          <a:p>
            <a:r>
              <a:rPr lang="en-US" dirty="0">
                <a:solidFill>
                  <a:srgbClr val="98F200"/>
                </a:solidFill>
              </a:rPr>
              <a:t>Exploitation</a:t>
            </a:r>
          </a:p>
          <a:p>
            <a:r>
              <a:rPr lang="en-US" dirty="0">
                <a:solidFill>
                  <a:srgbClr val="98F200"/>
                </a:solidFill>
              </a:rPr>
              <a:t>Post-Exploitation</a:t>
            </a:r>
          </a:p>
          <a:p>
            <a:r>
              <a:rPr lang="en-US" strike="sngStrike" dirty="0">
                <a:solidFill>
                  <a:schemeClr val="bg1"/>
                </a:solidFill>
              </a:rPr>
              <a:t>Reporting</a:t>
            </a:r>
            <a:r>
              <a:rPr lang="en-US" dirty="0">
                <a:solidFill>
                  <a:schemeClr val="bg1"/>
                </a:solidFill>
              </a:rPr>
              <a:t> Flag</a:t>
            </a:r>
            <a:endParaRPr lang="en-US" strike="sngStrike" dirty="0">
              <a:solidFill>
                <a:schemeClr val="bg1"/>
              </a:solidFill>
            </a:endParaRPr>
          </a:p>
          <a:p>
            <a:endParaRPr lang="en-US" dirty="0">
              <a:solidFill>
                <a:schemeClr val="bg1"/>
              </a:solidFill>
            </a:endParaRPr>
          </a:p>
        </p:txBody>
      </p:sp>
      <p:sp>
        <p:nvSpPr>
          <p:cNvPr id="9" name="TextBox 8">
            <a:extLst>
              <a:ext uri="{FF2B5EF4-FFF2-40B4-BE49-F238E27FC236}">
                <a16:creationId xmlns:a16="http://schemas.microsoft.com/office/drawing/2014/main" id="{11EC2B0D-B289-4DBE-B167-B8E69C44E84A}"/>
              </a:ext>
            </a:extLst>
          </p:cNvPr>
          <p:cNvSpPr txBox="1"/>
          <p:nvPr/>
        </p:nvSpPr>
        <p:spPr>
          <a:xfrm>
            <a:off x="838200" y="6235905"/>
            <a:ext cx="6096824" cy="369332"/>
          </a:xfrm>
          <a:prstGeom prst="rect">
            <a:avLst/>
          </a:prstGeom>
          <a:noFill/>
        </p:spPr>
        <p:txBody>
          <a:bodyPr wrap="square">
            <a:spAutoFit/>
          </a:bodyPr>
          <a:lstStyle/>
          <a:p>
            <a:r>
              <a:rPr lang="en-US" dirty="0">
                <a:solidFill>
                  <a:srgbClr val="98F200"/>
                </a:solidFill>
              </a:rPr>
              <a:t>http://www.pentest-standard.org/index.php/Main_Page</a:t>
            </a:r>
          </a:p>
        </p:txBody>
      </p:sp>
      <p:pic>
        <p:nvPicPr>
          <p:cNvPr id="5" name="Picture 4">
            <a:extLst>
              <a:ext uri="{FF2B5EF4-FFF2-40B4-BE49-F238E27FC236}">
                <a16:creationId xmlns:a16="http://schemas.microsoft.com/office/drawing/2014/main" id="{015E6406-3101-4A29-9657-E33B7FFACD1A}"/>
              </a:ext>
            </a:extLst>
          </p:cNvPr>
          <p:cNvPicPr>
            <a:picLocks noChangeAspect="1"/>
          </p:cNvPicPr>
          <p:nvPr/>
        </p:nvPicPr>
        <p:blipFill>
          <a:blip r:embed="rId3"/>
          <a:stretch>
            <a:fillRect/>
          </a:stretch>
        </p:blipFill>
        <p:spPr>
          <a:xfrm>
            <a:off x="7091362" y="1552575"/>
            <a:ext cx="3495675" cy="3752850"/>
          </a:xfrm>
          <a:prstGeom prst="rect">
            <a:avLst/>
          </a:prstGeom>
        </p:spPr>
      </p:pic>
    </p:spTree>
    <p:extLst>
      <p:ext uri="{BB962C8B-B14F-4D97-AF65-F5344CB8AC3E}">
        <p14:creationId xmlns:p14="http://schemas.microsoft.com/office/powerpoint/2010/main" val="1341507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&gt; </a:t>
            </a:r>
            <a:r>
              <a:rPr lang="en-US" dirty="0" err="1">
                <a:solidFill>
                  <a:srgbClr val="98F200"/>
                </a:solidFill>
              </a:rPr>
              <a:t>whoami</a:t>
            </a:r>
            <a:endParaRPr lang="en-US" dirty="0">
              <a:solidFill>
                <a:srgbClr val="98F200"/>
              </a:solidFill>
            </a:endParaRPr>
          </a:p>
        </p:txBody>
      </p:sp>
      <p:sp>
        <p:nvSpPr>
          <p:cNvPr id="3" name="Content Placeholder 2">
            <a:extLst>
              <a:ext uri="{FF2B5EF4-FFF2-40B4-BE49-F238E27FC236}">
                <a16:creationId xmlns:a16="http://schemas.microsoft.com/office/drawing/2014/main" id="{3FC1B4B5-5C07-4E65-B071-0EBDF1E35F87}"/>
              </a:ext>
            </a:extLst>
          </p:cNvPr>
          <p:cNvSpPr>
            <a:spLocks noGrp="1"/>
          </p:cNvSpPr>
          <p:nvPr>
            <p:ph idx="1"/>
          </p:nvPr>
        </p:nvSpPr>
        <p:spPr/>
        <p:txBody>
          <a:bodyPr>
            <a:normAutofit lnSpcReduction="10000"/>
          </a:bodyPr>
          <a:lstStyle/>
          <a:p>
            <a:r>
              <a:rPr lang="en-US" dirty="0">
                <a:solidFill>
                  <a:schemeClr val="bg1"/>
                </a:solidFill>
              </a:rPr>
              <a:t>My name is Austin Marck - ‘</a:t>
            </a:r>
            <a:r>
              <a:rPr lang="en-US" dirty="0" err="1">
                <a:solidFill>
                  <a:schemeClr val="bg1"/>
                </a:solidFill>
              </a:rPr>
              <a:t>Cryo</a:t>
            </a:r>
            <a:r>
              <a:rPr lang="en-US" dirty="0">
                <a:solidFill>
                  <a:schemeClr val="bg1"/>
                </a:solidFill>
              </a:rPr>
              <a:t>’</a:t>
            </a:r>
          </a:p>
          <a:p>
            <a:r>
              <a:rPr lang="en-US" dirty="0">
                <a:solidFill>
                  <a:schemeClr val="bg1"/>
                </a:solidFill>
                <a:sym typeface="Wingdings" panose="05000000000000000000" pitchFamily="2" charset="2"/>
              </a:rPr>
              <a:t>I’ve been playing HTB for a few years</a:t>
            </a:r>
          </a:p>
          <a:p>
            <a:r>
              <a:rPr lang="en-US" dirty="0">
                <a:solidFill>
                  <a:schemeClr val="bg1"/>
                </a:solidFill>
                <a:sym typeface="Wingdings" panose="05000000000000000000" pitchFamily="2" charset="2"/>
              </a:rPr>
              <a:t>Born and raised in Cincinnati</a:t>
            </a:r>
          </a:p>
          <a:p>
            <a:r>
              <a:rPr lang="en-US" dirty="0">
                <a:solidFill>
                  <a:schemeClr val="bg1"/>
                </a:solidFill>
                <a:sym typeface="Wingdings" panose="05000000000000000000" pitchFamily="2" charset="2"/>
              </a:rPr>
              <a:t>Day Job - Penetration Tester / R&amp;I</a:t>
            </a:r>
          </a:p>
          <a:p>
            <a:r>
              <a:rPr lang="en-US" dirty="0">
                <a:solidFill>
                  <a:schemeClr val="bg1"/>
                </a:solidFill>
                <a:sym typeface="Wingdings" panose="05000000000000000000" pitchFamily="2" charset="2"/>
              </a:rPr>
              <a:t>Talks at Defcon and other security conferences</a:t>
            </a:r>
          </a:p>
          <a:p>
            <a:r>
              <a:rPr lang="en-US" dirty="0">
                <a:solidFill>
                  <a:schemeClr val="bg1"/>
                </a:solidFill>
                <a:sym typeface="Wingdings" panose="05000000000000000000" pitchFamily="2" charset="2"/>
              </a:rPr>
              <a:t>Hobbies include kayaking in the summer and failing to find rare bourbon in the winter</a:t>
            </a:r>
          </a:p>
          <a:p>
            <a:pPr marL="0" indent="0">
              <a:buNone/>
            </a:pPr>
            <a:endParaRPr lang="en-US" dirty="0">
              <a:solidFill>
                <a:srgbClr val="98F200"/>
              </a:solidFill>
              <a:sym typeface="Wingdings" panose="05000000000000000000" pitchFamily="2" charset="2"/>
            </a:endParaRPr>
          </a:p>
          <a:p>
            <a:pPr marL="0" indent="0">
              <a:buNone/>
            </a:pPr>
            <a:r>
              <a:rPr lang="en-US" sz="2000" dirty="0">
                <a:solidFill>
                  <a:srgbClr val="98F200"/>
                </a:solidFill>
                <a:sym typeface="Wingdings" panose="05000000000000000000" pitchFamily="2" charset="2"/>
              </a:rPr>
              <a:t>HTB: </a:t>
            </a:r>
            <a:r>
              <a:rPr lang="en-US" sz="2000" dirty="0">
                <a:solidFill>
                  <a:srgbClr val="0563C1"/>
                </a:solidFill>
                <a:sym typeface="Wingdings" panose="05000000000000000000" pitchFamily="2" charset="2"/>
                <a:hlinkClick r:id="rId3">
                  <a:extLst>
                    <a:ext uri="{A12FA001-AC4F-418D-AE19-62706E023703}">
                      <ahyp:hlinkClr xmlns:ahyp="http://schemas.microsoft.com/office/drawing/2018/hyperlinkcolor" val="tx"/>
                    </a:ext>
                  </a:extLst>
                </a:hlinkClick>
              </a:rPr>
              <a:t>https://www.hackthebox.eu/home/users/profile/23771</a:t>
            </a:r>
            <a:endParaRPr lang="en-US" sz="2000" dirty="0">
              <a:solidFill>
                <a:srgbClr val="98F200"/>
              </a:solidFill>
              <a:sym typeface="Wingdings" panose="05000000000000000000" pitchFamily="2" charset="2"/>
            </a:endParaRPr>
          </a:p>
          <a:p>
            <a:pPr marL="0" indent="0">
              <a:buNone/>
            </a:pPr>
            <a:r>
              <a:rPr lang="en-US" sz="2000" dirty="0">
                <a:solidFill>
                  <a:srgbClr val="98F200"/>
                </a:solidFill>
                <a:sym typeface="Wingdings" panose="05000000000000000000" pitchFamily="2" charset="2"/>
              </a:rPr>
              <a:t>Twitter: </a:t>
            </a:r>
            <a:r>
              <a:rPr lang="en-US" sz="2000" dirty="0">
                <a:solidFill>
                  <a:srgbClr val="98F200"/>
                </a:solidFill>
                <a:sym typeface="Wingdings" panose="05000000000000000000" pitchFamily="2" charset="2"/>
                <a:hlinkClick r:id="rId4"/>
              </a:rPr>
              <a:t>https://twitter.com/icryo</a:t>
            </a:r>
            <a:r>
              <a:rPr lang="en-US" sz="2000" dirty="0">
                <a:solidFill>
                  <a:srgbClr val="98F200"/>
                </a:solidFill>
                <a:sym typeface="Wingdings" panose="05000000000000000000" pitchFamily="2" charset="2"/>
              </a:rPr>
              <a:t> </a:t>
            </a:r>
          </a:p>
          <a:p>
            <a:pPr marL="0" indent="0">
              <a:buNone/>
            </a:pPr>
            <a:endParaRPr lang="en-US" sz="2000" dirty="0">
              <a:solidFill>
                <a:srgbClr val="98F200"/>
              </a:solidFill>
              <a:sym typeface="Wingdings" panose="05000000000000000000" pitchFamily="2" charset="2"/>
            </a:endParaRPr>
          </a:p>
          <a:p>
            <a:pPr lvl="1"/>
            <a:endParaRPr lang="en-US" dirty="0">
              <a:solidFill>
                <a:schemeClr val="bg1"/>
              </a:solidFill>
            </a:endParaRPr>
          </a:p>
          <a:p>
            <a:pPr lvl="1"/>
            <a:endParaRPr lang="en-US" dirty="0">
              <a:solidFill>
                <a:schemeClr val="bg1"/>
              </a:solidFill>
            </a:endParaRPr>
          </a:p>
          <a:p>
            <a:endParaRPr lang="en-US" dirty="0">
              <a:solidFill>
                <a:schemeClr val="bg1"/>
              </a:solidFill>
            </a:endParaRPr>
          </a:p>
          <a:p>
            <a:endParaRPr lang="en-US" dirty="0"/>
          </a:p>
        </p:txBody>
      </p:sp>
      <p:pic>
        <p:nvPicPr>
          <p:cNvPr id="10242" name="Picture 2">
            <a:extLst>
              <a:ext uri="{FF2B5EF4-FFF2-40B4-BE49-F238E27FC236}">
                <a16:creationId xmlns:a16="http://schemas.microsoft.com/office/drawing/2014/main" id="{D10D59A4-5BC4-4F86-AF21-D119208778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5692" y="1697831"/>
            <a:ext cx="3871028" cy="2303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83071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strike="sngStrike" dirty="0" err="1">
                <a:solidFill>
                  <a:srgbClr val="98F200"/>
                </a:solidFill>
              </a:rPr>
              <a:t>Eternal</a:t>
            </a:r>
            <a:r>
              <a:rPr lang="en-US" dirty="0" err="1">
                <a:solidFill>
                  <a:srgbClr val="98F200"/>
                </a:solidFill>
              </a:rPr>
              <a:t>Blue</a:t>
            </a:r>
            <a:endParaRPr lang="en-US" dirty="0">
              <a:solidFill>
                <a:srgbClr val="98F200"/>
              </a:solidFill>
            </a:endParaRPr>
          </a:p>
        </p:txBody>
      </p:sp>
      <p:sp>
        <p:nvSpPr>
          <p:cNvPr id="3" name="Content Placeholder 2">
            <a:extLst>
              <a:ext uri="{FF2B5EF4-FFF2-40B4-BE49-F238E27FC236}">
                <a16:creationId xmlns:a16="http://schemas.microsoft.com/office/drawing/2014/main" id="{3FC1B4B5-5C07-4E65-B071-0EBDF1E35F87}"/>
              </a:ext>
            </a:extLst>
          </p:cNvPr>
          <p:cNvSpPr>
            <a:spLocks noGrp="1"/>
          </p:cNvSpPr>
          <p:nvPr>
            <p:ph idx="1"/>
          </p:nvPr>
        </p:nvSpPr>
        <p:spPr>
          <a:xfrm>
            <a:off x="838200" y="1825625"/>
            <a:ext cx="5958016" cy="4351338"/>
          </a:xfrm>
        </p:spPr>
        <p:txBody>
          <a:bodyPr>
            <a:normAutofit/>
          </a:bodyPr>
          <a:lstStyle/>
          <a:p>
            <a:r>
              <a:rPr lang="en-US" dirty="0">
                <a:solidFill>
                  <a:srgbClr val="98F200"/>
                </a:solidFill>
              </a:rPr>
              <a:t>Pre-Engagement</a:t>
            </a:r>
          </a:p>
          <a:p>
            <a:r>
              <a:rPr lang="en-US" dirty="0">
                <a:solidFill>
                  <a:srgbClr val="98F200"/>
                </a:solidFill>
              </a:rPr>
              <a:t>Intelligence Gathering</a:t>
            </a:r>
          </a:p>
          <a:p>
            <a:r>
              <a:rPr lang="en-US" dirty="0">
                <a:solidFill>
                  <a:srgbClr val="98F200"/>
                </a:solidFill>
              </a:rPr>
              <a:t>Threat Modeling</a:t>
            </a:r>
          </a:p>
          <a:p>
            <a:r>
              <a:rPr lang="en-US" dirty="0">
                <a:solidFill>
                  <a:srgbClr val="98F200"/>
                </a:solidFill>
              </a:rPr>
              <a:t>Vulnerability Analysis</a:t>
            </a:r>
          </a:p>
          <a:p>
            <a:r>
              <a:rPr lang="en-US" dirty="0">
                <a:solidFill>
                  <a:srgbClr val="98F200"/>
                </a:solidFill>
              </a:rPr>
              <a:t>Exploitation</a:t>
            </a:r>
          </a:p>
          <a:p>
            <a:r>
              <a:rPr lang="en-US" dirty="0">
                <a:solidFill>
                  <a:srgbClr val="98F200"/>
                </a:solidFill>
              </a:rPr>
              <a:t>Post-Exploitation</a:t>
            </a:r>
          </a:p>
          <a:p>
            <a:r>
              <a:rPr lang="en-US" strike="sngStrike" dirty="0">
                <a:solidFill>
                  <a:srgbClr val="98F200"/>
                </a:solidFill>
              </a:rPr>
              <a:t>Reporting</a:t>
            </a:r>
            <a:r>
              <a:rPr lang="en-US" dirty="0">
                <a:solidFill>
                  <a:srgbClr val="98F200"/>
                </a:solidFill>
              </a:rPr>
              <a:t> Flag</a:t>
            </a:r>
            <a:endParaRPr lang="en-US" strike="sngStrike" dirty="0">
              <a:solidFill>
                <a:srgbClr val="98F200"/>
              </a:solidFill>
            </a:endParaRPr>
          </a:p>
          <a:p>
            <a:endParaRPr lang="en-US" dirty="0">
              <a:solidFill>
                <a:schemeClr val="bg1"/>
              </a:solidFill>
            </a:endParaRPr>
          </a:p>
        </p:txBody>
      </p:sp>
      <p:sp>
        <p:nvSpPr>
          <p:cNvPr id="9" name="TextBox 8">
            <a:extLst>
              <a:ext uri="{FF2B5EF4-FFF2-40B4-BE49-F238E27FC236}">
                <a16:creationId xmlns:a16="http://schemas.microsoft.com/office/drawing/2014/main" id="{11EC2B0D-B289-4DBE-B167-B8E69C44E84A}"/>
              </a:ext>
            </a:extLst>
          </p:cNvPr>
          <p:cNvSpPr txBox="1"/>
          <p:nvPr/>
        </p:nvSpPr>
        <p:spPr>
          <a:xfrm>
            <a:off x="838200" y="6235905"/>
            <a:ext cx="6096824" cy="369332"/>
          </a:xfrm>
          <a:prstGeom prst="rect">
            <a:avLst/>
          </a:prstGeom>
          <a:noFill/>
        </p:spPr>
        <p:txBody>
          <a:bodyPr wrap="square">
            <a:spAutoFit/>
          </a:bodyPr>
          <a:lstStyle/>
          <a:p>
            <a:r>
              <a:rPr lang="en-US" dirty="0">
                <a:solidFill>
                  <a:srgbClr val="98F200"/>
                </a:solidFill>
              </a:rPr>
              <a:t>http://www.pentest-standard.org/index.php/Main_Page</a:t>
            </a:r>
          </a:p>
        </p:txBody>
      </p:sp>
      <p:pic>
        <p:nvPicPr>
          <p:cNvPr id="5" name="Picture 4">
            <a:extLst>
              <a:ext uri="{FF2B5EF4-FFF2-40B4-BE49-F238E27FC236}">
                <a16:creationId xmlns:a16="http://schemas.microsoft.com/office/drawing/2014/main" id="{68EE6882-421C-40BB-B7D4-3C4D05685967}"/>
              </a:ext>
            </a:extLst>
          </p:cNvPr>
          <p:cNvPicPr>
            <a:picLocks noChangeAspect="1"/>
          </p:cNvPicPr>
          <p:nvPr/>
        </p:nvPicPr>
        <p:blipFill>
          <a:blip r:embed="rId3"/>
          <a:stretch>
            <a:fillRect/>
          </a:stretch>
        </p:blipFill>
        <p:spPr>
          <a:xfrm>
            <a:off x="4719740" y="2636880"/>
            <a:ext cx="7189688" cy="1836266"/>
          </a:xfrm>
          <a:prstGeom prst="rect">
            <a:avLst/>
          </a:prstGeom>
        </p:spPr>
      </p:pic>
    </p:spTree>
    <p:extLst>
      <p:ext uri="{BB962C8B-B14F-4D97-AF65-F5344CB8AC3E}">
        <p14:creationId xmlns:p14="http://schemas.microsoft.com/office/powerpoint/2010/main" val="2449897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Legacy</a:t>
            </a:r>
          </a:p>
        </p:txBody>
      </p:sp>
      <p:sp>
        <p:nvSpPr>
          <p:cNvPr id="3" name="Content Placeholder 2">
            <a:extLst>
              <a:ext uri="{FF2B5EF4-FFF2-40B4-BE49-F238E27FC236}">
                <a16:creationId xmlns:a16="http://schemas.microsoft.com/office/drawing/2014/main" id="{3FC1B4B5-5C07-4E65-B071-0EBDF1E35F87}"/>
              </a:ext>
            </a:extLst>
          </p:cNvPr>
          <p:cNvSpPr>
            <a:spLocks noGrp="1"/>
          </p:cNvSpPr>
          <p:nvPr>
            <p:ph idx="1"/>
          </p:nvPr>
        </p:nvSpPr>
        <p:spPr/>
        <p:txBody>
          <a:bodyPr>
            <a:normAutofit/>
          </a:bodyPr>
          <a:lstStyle/>
          <a:p>
            <a:r>
              <a:rPr lang="en-US" dirty="0">
                <a:solidFill>
                  <a:schemeClr val="bg1"/>
                </a:solidFill>
              </a:rPr>
              <a:t>Similar machine to Blue</a:t>
            </a:r>
          </a:p>
          <a:p>
            <a:r>
              <a:rPr lang="en-US" dirty="0">
                <a:solidFill>
                  <a:schemeClr val="bg1"/>
                </a:solidFill>
              </a:rPr>
              <a:t>We won’t be covering this today</a:t>
            </a:r>
          </a:p>
          <a:p>
            <a:r>
              <a:rPr lang="en-US" dirty="0">
                <a:solidFill>
                  <a:schemeClr val="bg1"/>
                </a:solidFill>
              </a:rPr>
              <a:t>If this was  fun give it a try. </a:t>
            </a:r>
            <a:br>
              <a:rPr lang="en-US" dirty="0">
                <a:solidFill>
                  <a:schemeClr val="bg1"/>
                </a:solidFill>
              </a:rPr>
            </a:br>
            <a:r>
              <a:rPr lang="en-US" dirty="0">
                <a:solidFill>
                  <a:schemeClr val="bg1"/>
                </a:solidFill>
              </a:rPr>
              <a:t>Maybe without MS-17-010 </a:t>
            </a:r>
            <a:br>
              <a:rPr lang="en-US" dirty="0">
                <a:solidFill>
                  <a:schemeClr val="bg1"/>
                </a:solidFill>
              </a:rPr>
            </a:br>
            <a:r>
              <a:rPr lang="en-US" dirty="0">
                <a:solidFill>
                  <a:schemeClr val="bg1"/>
                </a:solidFill>
              </a:rPr>
              <a:t>this time </a:t>
            </a:r>
            <a:r>
              <a:rPr lang="en-US" dirty="0">
                <a:solidFill>
                  <a:schemeClr val="bg1"/>
                </a:solidFill>
                <a:sym typeface="Wingdings" panose="05000000000000000000" pitchFamily="2" charset="2"/>
              </a:rPr>
              <a:t></a:t>
            </a:r>
            <a:endParaRPr lang="en-US" dirty="0">
              <a:solidFill>
                <a:schemeClr val="bg1"/>
              </a:solidFill>
            </a:endParaRPr>
          </a:p>
          <a:p>
            <a:endParaRPr lang="en-US" dirty="0"/>
          </a:p>
        </p:txBody>
      </p:sp>
      <p:pic>
        <p:nvPicPr>
          <p:cNvPr id="11266" name="Picture 2" descr="HackTheBox — Legacy Writeup | ColdFusionX">
            <a:extLst>
              <a:ext uri="{FF2B5EF4-FFF2-40B4-BE49-F238E27FC236}">
                <a16:creationId xmlns:a16="http://schemas.microsoft.com/office/drawing/2014/main" id="{82BF8835-8191-4DBC-9B8B-BD8529FDD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892743"/>
            <a:ext cx="5100098" cy="3284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14722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Bashed</a:t>
            </a:r>
          </a:p>
        </p:txBody>
      </p:sp>
      <p:pic>
        <p:nvPicPr>
          <p:cNvPr id="6146" name="Picture 2" descr="Hack The Box — Bashed Writeup w/o Metasploit | by Rana Khalil | Medium">
            <a:extLst>
              <a:ext uri="{FF2B5EF4-FFF2-40B4-BE49-F238E27FC236}">
                <a16:creationId xmlns:a16="http://schemas.microsoft.com/office/drawing/2014/main" id="{170BB905-9D0F-4103-B8B2-916D29F67D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261" b="6168"/>
          <a:stretch/>
        </p:blipFill>
        <p:spPr bwMode="auto">
          <a:xfrm>
            <a:off x="1330541" y="1583982"/>
            <a:ext cx="9530918" cy="5121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80823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Brief Story</a:t>
            </a:r>
          </a:p>
        </p:txBody>
      </p:sp>
      <p:pic>
        <p:nvPicPr>
          <p:cNvPr id="28674" name="Picture 2" descr="World's Largest Companies 2020 | Global Finance Magazine">
            <a:extLst>
              <a:ext uri="{FF2B5EF4-FFF2-40B4-BE49-F238E27FC236}">
                <a16:creationId xmlns:a16="http://schemas.microsoft.com/office/drawing/2014/main" id="{0B43C272-BD33-413F-B018-9A80F7DD2F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2811" y="1640976"/>
            <a:ext cx="8825607" cy="4618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43446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Brief Story</a:t>
            </a:r>
          </a:p>
        </p:txBody>
      </p:sp>
      <p:pic>
        <p:nvPicPr>
          <p:cNvPr id="29698" name="Picture 2" descr="c99 PHP Shell – ShellWar">
            <a:extLst>
              <a:ext uri="{FF2B5EF4-FFF2-40B4-BE49-F238E27FC236}">
                <a16:creationId xmlns:a16="http://schemas.microsoft.com/office/drawing/2014/main" id="{165383DB-260C-4A78-B5F3-6DDBED20E7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232" y="1823857"/>
            <a:ext cx="5032540" cy="2614562"/>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descr="Cisco Talos Intelligence Group - Comprehensive Threat Intelligence: China  Chopper still active 9 years later">
            <a:extLst>
              <a:ext uri="{FF2B5EF4-FFF2-40B4-BE49-F238E27FC236}">
                <a16:creationId xmlns:a16="http://schemas.microsoft.com/office/drawing/2014/main" id="{86180CDE-EC3D-460B-B836-79CE925E6D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0602" y="1823857"/>
            <a:ext cx="5229124" cy="2614562"/>
          </a:xfrm>
          <a:prstGeom prst="rect">
            <a:avLst/>
          </a:prstGeom>
          <a:noFill/>
          <a:extLst>
            <a:ext uri="{909E8E84-426E-40DD-AFC4-6F175D3DCCD1}">
              <a14:hiddenFill xmlns:a14="http://schemas.microsoft.com/office/drawing/2010/main">
                <a:solidFill>
                  <a:srgbClr val="FFFFFF"/>
                </a:solidFill>
              </a14:hiddenFill>
            </a:ext>
          </a:extLst>
        </p:spPr>
      </p:pic>
      <p:pic>
        <p:nvPicPr>
          <p:cNvPr id="29702" name="Picture 6" descr="Breaking Down the China Chopper Web Shell - Part I | FireEye Inc">
            <a:extLst>
              <a:ext uri="{FF2B5EF4-FFF2-40B4-BE49-F238E27FC236}">
                <a16:creationId xmlns:a16="http://schemas.microsoft.com/office/drawing/2014/main" id="{34AFC4DF-1FC4-4C72-B489-DAD0C69AF5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3820" y="4669490"/>
            <a:ext cx="5205845" cy="196056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556EAA4-4386-4AB6-B5E5-114F5BA06901}"/>
              </a:ext>
            </a:extLst>
          </p:cNvPr>
          <p:cNvSpPr txBox="1"/>
          <p:nvPr/>
        </p:nvSpPr>
        <p:spPr>
          <a:xfrm>
            <a:off x="702335" y="5563593"/>
            <a:ext cx="4848792" cy="923330"/>
          </a:xfrm>
          <a:prstGeom prst="rect">
            <a:avLst/>
          </a:prstGeom>
          <a:noFill/>
        </p:spPr>
        <p:txBody>
          <a:bodyPr wrap="square">
            <a:spAutoFit/>
          </a:bodyPr>
          <a:lstStyle/>
          <a:p>
            <a:r>
              <a:rPr lang="en-US" dirty="0">
                <a:solidFill>
                  <a:srgbClr val="98F200"/>
                </a:solidFill>
              </a:rPr>
              <a:t>https://www.fireeye.com/content/dam/fireeye-www/global/en/current-threats/pdfs/rpt-china-chopper.pdf</a:t>
            </a:r>
          </a:p>
        </p:txBody>
      </p:sp>
      <p:sp>
        <p:nvSpPr>
          <p:cNvPr id="11" name="TextBox 10">
            <a:extLst>
              <a:ext uri="{FF2B5EF4-FFF2-40B4-BE49-F238E27FC236}">
                <a16:creationId xmlns:a16="http://schemas.microsoft.com/office/drawing/2014/main" id="{7A92537B-926A-4F49-ACFB-AC308DBB2402}"/>
              </a:ext>
            </a:extLst>
          </p:cNvPr>
          <p:cNvSpPr txBox="1"/>
          <p:nvPr/>
        </p:nvSpPr>
        <p:spPr>
          <a:xfrm>
            <a:off x="702335" y="5078726"/>
            <a:ext cx="6096824" cy="369332"/>
          </a:xfrm>
          <a:prstGeom prst="rect">
            <a:avLst/>
          </a:prstGeom>
          <a:noFill/>
        </p:spPr>
        <p:txBody>
          <a:bodyPr wrap="square">
            <a:spAutoFit/>
          </a:bodyPr>
          <a:lstStyle/>
          <a:p>
            <a:r>
              <a:rPr lang="en-US" dirty="0">
                <a:solidFill>
                  <a:srgbClr val="98F200"/>
                </a:solidFill>
              </a:rPr>
              <a:t>https://github.com/epinna/weevely3</a:t>
            </a:r>
          </a:p>
        </p:txBody>
      </p:sp>
    </p:spTree>
    <p:extLst>
      <p:ext uri="{BB962C8B-B14F-4D97-AF65-F5344CB8AC3E}">
        <p14:creationId xmlns:p14="http://schemas.microsoft.com/office/powerpoint/2010/main" val="35150093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ctrTitle"/>
          </p:nvPr>
        </p:nvSpPr>
        <p:spPr/>
        <p:txBody>
          <a:bodyPr/>
          <a:lstStyle/>
          <a:p>
            <a:r>
              <a:rPr lang="en-US" dirty="0">
                <a:solidFill>
                  <a:srgbClr val="98F200"/>
                </a:solidFill>
              </a:rPr>
              <a:t>Hands-on</a:t>
            </a:r>
          </a:p>
        </p:txBody>
      </p:sp>
      <p:sp>
        <p:nvSpPr>
          <p:cNvPr id="3" name="Content Placeholder 2">
            <a:extLst>
              <a:ext uri="{FF2B5EF4-FFF2-40B4-BE49-F238E27FC236}">
                <a16:creationId xmlns:a16="http://schemas.microsoft.com/office/drawing/2014/main" id="{3FC1B4B5-5C07-4E65-B071-0EBDF1E35F87}"/>
              </a:ext>
            </a:extLst>
          </p:cNvPr>
          <p:cNvSpPr>
            <a:spLocks noGrp="1"/>
          </p:cNvSpPr>
          <p:nvPr>
            <p:ph type="subTitle" idx="1"/>
          </p:nvPr>
        </p:nvSpPr>
        <p:spPr/>
        <p:txBody>
          <a:bodyPr>
            <a:normAutofit/>
          </a:bodyPr>
          <a:lstStyle/>
          <a:p>
            <a:endParaRPr lang="en-US" dirty="0">
              <a:solidFill>
                <a:schemeClr val="bg1"/>
              </a:solidFill>
            </a:endParaRPr>
          </a:p>
          <a:p>
            <a:r>
              <a:rPr lang="en-US" sz="6600" dirty="0">
                <a:solidFill>
                  <a:srgbClr val="98F200"/>
                </a:solidFill>
                <a:sym typeface="Wingdings" panose="05000000000000000000" pitchFamily="2" charset="2"/>
              </a:rPr>
              <a:t></a:t>
            </a:r>
            <a:endParaRPr lang="en-US" sz="6600" dirty="0">
              <a:solidFill>
                <a:srgbClr val="98F200"/>
              </a:solidFill>
            </a:endParaRPr>
          </a:p>
        </p:txBody>
      </p:sp>
    </p:spTree>
    <p:extLst>
      <p:ext uri="{BB962C8B-B14F-4D97-AF65-F5344CB8AC3E}">
        <p14:creationId xmlns:p14="http://schemas.microsoft.com/office/powerpoint/2010/main" val="5773256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Walkthrough</a:t>
            </a:r>
          </a:p>
        </p:txBody>
      </p:sp>
      <p:pic>
        <p:nvPicPr>
          <p:cNvPr id="4" name="Picture 3">
            <a:extLst>
              <a:ext uri="{FF2B5EF4-FFF2-40B4-BE49-F238E27FC236}">
                <a16:creationId xmlns:a16="http://schemas.microsoft.com/office/drawing/2014/main" id="{09351C27-BBD4-4408-88A7-579AEFB97F95}"/>
              </a:ext>
            </a:extLst>
          </p:cNvPr>
          <p:cNvPicPr>
            <a:picLocks noChangeAspect="1"/>
          </p:cNvPicPr>
          <p:nvPr/>
        </p:nvPicPr>
        <p:blipFill>
          <a:blip r:embed="rId3"/>
          <a:stretch>
            <a:fillRect/>
          </a:stretch>
        </p:blipFill>
        <p:spPr>
          <a:xfrm>
            <a:off x="531753" y="1915009"/>
            <a:ext cx="5962650" cy="3838575"/>
          </a:xfrm>
          <a:prstGeom prst="rect">
            <a:avLst/>
          </a:prstGeom>
        </p:spPr>
      </p:pic>
      <p:pic>
        <p:nvPicPr>
          <p:cNvPr id="6" name="Picture 5">
            <a:extLst>
              <a:ext uri="{FF2B5EF4-FFF2-40B4-BE49-F238E27FC236}">
                <a16:creationId xmlns:a16="http://schemas.microsoft.com/office/drawing/2014/main" id="{ECD1F67F-08FD-4122-8C25-0E1E1C4AF2FD}"/>
              </a:ext>
            </a:extLst>
          </p:cNvPr>
          <p:cNvPicPr>
            <a:picLocks noChangeAspect="1"/>
          </p:cNvPicPr>
          <p:nvPr/>
        </p:nvPicPr>
        <p:blipFill>
          <a:blip r:embed="rId4"/>
          <a:stretch>
            <a:fillRect/>
          </a:stretch>
        </p:blipFill>
        <p:spPr>
          <a:xfrm>
            <a:off x="6716516" y="2090290"/>
            <a:ext cx="4903779" cy="3488011"/>
          </a:xfrm>
          <a:prstGeom prst="rect">
            <a:avLst/>
          </a:prstGeom>
        </p:spPr>
      </p:pic>
    </p:spTree>
    <p:extLst>
      <p:ext uri="{BB962C8B-B14F-4D97-AF65-F5344CB8AC3E}">
        <p14:creationId xmlns:p14="http://schemas.microsoft.com/office/powerpoint/2010/main" val="10162073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Reverse Shell</a:t>
            </a:r>
          </a:p>
        </p:txBody>
      </p:sp>
      <p:pic>
        <p:nvPicPr>
          <p:cNvPr id="5" name="Picture 4">
            <a:extLst>
              <a:ext uri="{FF2B5EF4-FFF2-40B4-BE49-F238E27FC236}">
                <a16:creationId xmlns:a16="http://schemas.microsoft.com/office/drawing/2014/main" id="{642E22CF-AE1F-40D3-89BE-F2BB08E8EC42}"/>
              </a:ext>
            </a:extLst>
          </p:cNvPr>
          <p:cNvPicPr>
            <a:picLocks noChangeAspect="1"/>
          </p:cNvPicPr>
          <p:nvPr/>
        </p:nvPicPr>
        <p:blipFill rotWithShape="1">
          <a:blip r:embed="rId3"/>
          <a:srcRect b="30562"/>
          <a:stretch/>
        </p:blipFill>
        <p:spPr>
          <a:xfrm>
            <a:off x="2401355" y="1721438"/>
            <a:ext cx="7389289" cy="3415124"/>
          </a:xfrm>
          <a:prstGeom prst="rect">
            <a:avLst/>
          </a:prstGeom>
        </p:spPr>
      </p:pic>
    </p:spTree>
    <p:extLst>
      <p:ext uri="{BB962C8B-B14F-4D97-AF65-F5344CB8AC3E}">
        <p14:creationId xmlns:p14="http://schemas.microsoft.com/office/powerpoint/2010/main" val="40434826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Privilege Escalation</a:t>
            </a:r>
          </a:p>
        </p:txBody>
      </p:sp>
      <p:pic>
        <p:nvPicPr>
          <p:cNvPr id="4" name="Picture 3">
            <a:extLst>
              <a:ext uri="{FF2B5EF4-FFF2-40B4-BE49-F238E27FC236}">
                <a16:creationId xmlns:a16="http://schemas.microsoft.com/office/drawing/2014/main" id="{BD1B1853-DF48-4E4D-A638-2BFE0206ECB1}"/>
              </a:ext>
            </a:extLst>
          </p:cNvPr>
          <p:cNvPicPr>
            <a:picLocks noChangeAspect="1"/>
          </p:cNvPicPr>
          <p:nvPr/>
        </p:nvPicPr>
        <p:blipFill rotWithShape="1">
          <a:blip r:embed="rId3"/>
          <a:srcRect t="1147" r="561" b="2952"/>
          <a:stretch/>
        </p:blipFill>
        <p:spPr>
          <a:xfrm>
            <a:off x="1133932" y="2342842"/>
            <a:ext cx="9868524" cy="2402153"/>
          </a:xfrm>
          <a:prstGeom prst="rect">
            <a:avLst/>
          </a:prstGeom>
        </p:spPr>
      </p:pic>
      <p:pic>
        <p:nvPicPr>
          <p:cNvPr id="7" name="Picture 6">
            <a:extLst>
              <a:ext uri="{FF2B5EF4-FFF2-40B4-BE49-F238E27FC236}">
                <a16:creationId xmlns:a16="http://schemas.microsoft.com/office/drawing/2014/main" id="{A772E87B-E9E7-4EFA-B029-15070F7A3ADF}"/>
              </a:ext>
            </a:extLst>
          </p:cNvPr>
          <p:cNvPicPr>
            <a:picLocks noChangeAspect="1"/>
          </p:cNvPicPr>
          <p:nvPr/>
        </p:nvPicPr>
        <p:blipFill rotWithShape="1">
          <a:blip r:embed="rId4"/>
          <a:srcRect l="638" r="1600"/>
          <a:stretch/>
        </p:blipFill>
        <p:spPr>
          <a:xfrm>
            <a:off x="1133932" y="5008425"/>
            <a:ext cx="9868524" cy="1476461"/>
          </a:xfrm>
          <a:prstGeom prst="rect">
            <a:avLst/>
          </a:prstGeom>
        </p:spPr>
      </p:pic>
    </p:spTree>
    <p:extLst>
      <p:ext uri="{BB962C8B-B14F-4D97-AF65-F5344CB8AC3E}">
        <p14:creationId xmlns:p14="http://schemas.microsoft.com/office/powerpoint/2010/main" val="7459039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Cereal</a:t>
            </a:r>
          </a:p>
        </p:txBody>
      </p:sp>
      <p:pic>
        <p:nvPicPr>
          <p:cNvPr id="7170" name="Picture 2" descr="Hack The Box on Twitter: &quot;Ever had #Hacking for breakfast? 🍫 Cereal #Hard  #Windows Machine created by Micah will go live 21 November 2020 at 19:00:00  UTC. Buff will be retired! You">
            <a:extLst>
              <a:ext uri="{FF2B5EF4-FFF2-40B4-BE49-F238E27FC236}">
                <a16:creationId xmlns:a16="http://schemas.microsoft.com/office/drawing/2014/main" id="{A5A90746-5078-4FD4-AAFA-72871574C8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962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Who do we have this week?</a:t>
            </a:r>
          </a:p>
        </p:txBody>
      </p:sp>
      <p:sp>
        <p:nvSpPr>
          <p:cNvPr id="3" name="Content Placeholder 2">
            <a:extLst>
              <a:ext uri="{FF2B5EF4-FFF2-40B4-BE49-F238E27FC236}">
                <a16:creationId xmlns:a16="http://schemas.microsoft.com/office/drawing/2014/main" id="{3FC1B4B5-5C07-4E65-B071-0EBDF1E35F87}"/>
              </a:ext>
            </a:extLst>
          </p:cNvPr>
          <p:cNvSpPr>
            <a:spLocks noGrp="1"/>
          </p:cNvSpPr>
          <p:nvPr>
            <p:ph idx="1"/>
          </p:nvPr>
        </p:nvSpPr>
        <p:spPr/>
        <p:txBody>
          <a:bodyPr>
            <a:normAutofit/>
          </a:bodyPr>
          <a:lstStyle/>
          <a:p>
            <a:r>
              <a:rPr lang="en-US" dirty="0">
                <a:solidFill>
                  <a:schemeClr val="bg1"/>
                </a:solidFill>
              </a:rPr>
              <a:t>Name</a:t>
            </a:r>
          </a:p>
          <a:p>
            <a:r>
              <a:rPr lang="en-US" dirty="0">
                <a:solidFill>
                  <a:schemeClr val="bg1"/>
                </a:solidFill>
              </a:rPr>
              <a:t>Have you ever played a CTF</a:t>
            </a:r>
          </a:p>
          <a:p>
            <a:r>
              <a:rPr lang="en-US" dirty="0">
                <a:solidFill>
                  <a:schemeClr val="bg1"/>
                </a:solidFill>
              </a:rPr>
              <a:t>Experience with HTB</a:t>
            </a:r>
          </a:p>
          <a:p>
            <a:r>
              <a:rPr lang="en-US" dirty="0">
                <a:solidFill>
                  <a:schemeClr val="bg1"/>
                </a:solidFill>
              </a:rPr>
              <a:t>Fun fact / something you’d like everyone to know</a:t>
            </a:r>
          </a:p>
          <a:p>
            <a:endParaRPr lang="en-US" dirty="0">
              <a:solidFill>
                <a:schemeClr val="bg1"/>
              </a:solidFill>
            </a:endParaRPr>
          </a:p>
          <a:p>
            <a:endParaRPr lang="en-US" dirty="0">
              <a:solidFill>
                <a:schemeClr val="bg1"/>
              </a:solidFill>
              <a:sym typeface="Wingdings" panose="05000000000000000000" pitchFamily="2" charset="2"/>
            </a:endParaRPr>
          </a:p>
          <a:p>
            <a:pPr marL="0" indent="0">
              <a:buNone/>
            </a:pPr>
            <a:endParaRPr lang="en-US" dirty="0">
              <a:solidFill>
                <a:srgbClr val="98F200"/>
              </a:solidFill>
              <a:sym typeface="Wingdings" panose="05000000000000000000" pitchFamily="2" charset="2"/>
            </a:endParaRPr>
          </a:p>
          <a:p>
            <a:pPr lvl="1"/>
            <a:endParaRPr lang="en-US" dirty="0">
              <a:solidFill>
                <a:schemeClr val="bg1"/>
              </a:solidFill>
            </a:endParaRPr>
          </a:p>
          <a:p>
            <a:pPr lvl="1"/>
            <a:endParaRPr lang="en-US" dirty="0">
              <a:solidFill>
                <a:schemeClr val="bg1"/>
              </a:solidFill>
            </a:endParaRPr>
          </a:p>
          <a:p>
            <a:endParaRPr lang="en-US" dirty="0">
              <a:solidFill>
                <a:schemeClr val="bg1"/>
              </a:solidFill>
            </a:endParaRPr>
          </a:p>
          <a:p>
            <a:endParaRPr lang="en-US" dirty="0"/>
          </a:p>
        </p:txBody>
      </p:sp>
      <p:pic>
        <p:nvPicPr>
          <p:cNvPr id="30724" name="Picture 4" descr="A Simple Tip to Connect in Introductions">
            <a:extLst>
              <a:ext uri="{FF2B5EF4-FFF2-40B4-BE49-F238E27FC236}">
                <a16:creationId xmlns:a16="http://schemas.microsoft.com/office/drawing/2014/main" id="{350F7969-4A05-40F0-A31B-591D4B7E99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3903" y="4137043"/>
            <a:ext cx="3404193" cy="2474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4662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F7CE3A-15A9-4A88-B52A-6CCE9779126C}"/>
              </a:ext>
            </a:extLst>
          </p:cNvPr>
          <p:cNvSpPr>
            <a:spLocks noGrp="1"/>
          </p:cNvSpPr>
          <p:nvPr>
            <p:ph type="ctrTitle"/>
          </p:nvPr>
        </p:nvSpPr>
        <p:spPr>
          <a:xfrm>
            <a:off x="1524000" y="2641104"/>
            <a:ext cx="9144000" cy="2387600"/>
          </a:xfrm>
        </p:spPr>
        <p:txBody>
          <a:bodyPr>
            <a:normAutofit fontScale="90000"/>
          </a:bodyPr>
          <a:lstStyle/>
          <a:p>
            <a:r>
              <a:rPr lang="en-US" dirty="0">
                <a:solidFill>
                  <a:srgbClr val="98F200"/>
                </a:solidFill>
              </a:rPr>
              <a:t>Lab Time</a:t>
            </a:r>
            <a:br>
              <a:rPr lang="en-US" dirty="0">
                <a:solidFill>
                  <a:srgbClr val="98F200"/>
                </a:solidFill>
              </a:rPr>
            </a:br>
            <a:br>
              <a:rPr lang="en-US" dirty="0">
                <a:solidFill>
                  <a:srgbClr val="98F200"/>
                </a:solidFill>
              </a:rPr>
            </a:br>
            <a:r>
              <a:rPr lang="en-US" dirty="0">
                <a:solidFill>
                  <a:srgbClr val="98F200"/>
                </a:solidFill>
                <a:latin typeface="Wingdings" panose="05000000000000000000" pitchFamily="2" charset="2"/>
              </a:rPr>
              <a:t>:</a:t>
            </a:r>
            <a:endParaRPr lang="en-US" dirty="0">
              <a:solidFill>
                <a:srgbClr val="98F200"/>
              </a:solidFill>
            </a:endParaRPr>
          </a:p>
        </p:txBody>
      </p:sp>
    </p:spTree>
    <p:extLst>
      <p:ext uri="{BB962C8B-B14F-4D97-AF65-F5344CB8AC3E}">
        <p14:creationId xmlns:p14="http://schemas.microsoft.com/office/powerpoint/2010/main" val="33960265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F7CE3A-15A9-4A88-B52A-6CCE9779126C}"/>
              </a:ext>
            </a:extLst>
          </p:cNvPr>
          <p:cNvSpPr>
            <a:spLocks noGrp="1"/>
          </p:cNvSpPr>
          <p:nvPr>
            <p:ph type="ctrTitle"/>
          </p:nvPr>
        </p:nvSpPr>
        <p:spPr>
          <a:xfrm>
            <a:off x="1524000" y="2641104"/>
            <a:ext cx="9144000" cy="787896"/>
          </a:xfrm>
        </p:spPr>
        <p:txBody>
          <a:bodyPr>
            <a:normAutofit fontScale="90000"/>
          </a:bodyPr>
          <a:lstStyle/>
          <a:p>
            <a:r>
              <a:rPr lang="en-US" dirty="0">
                <a:solidFill>
                  <a:srgbClr val="98F200"/>
                </a:solidFill>
              </a:rPr>
              <a:t>Feedback</a:t>
            </a:r>
          </a:p>
        </p:txBody>
      </p:sp>
    </p:spTree>
    <p:extLst>
      <p:ext uri="{BB962C8B-B14F-4D97-AF65-F5344CB8AC3E}">
        <p14:creationId xmlns:p14="http://schemas.microsoft.com/office/powerpoint/2010/main" val="488029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Perks of joining a HTB meetup</a:t>
            </a:r>
          </a:p>
        </p:txBody>
      </p:sp>
      <p:sp>
        <p:nvSpPr>
          <p:cNvPr id="3" name="Content Placeholder 2">
            <a:extLst>
              <a:ext uri="{FF2B5EF4-FFF2-40B4-BE49-F238E27FC236}">
                <a16:creationId xmlns:a16="http://schemas.microsoft.com/office/drawing/2014/main" id="{3FC1B4B5-5C07-4E65-B071-0EBDF1E35F87}"/>
              </a:ext>
            </a:extLst>
          </p:cNvPr>
          <p:cNvSpPr>
            <a:spLocks noGrp="1"/>
          </p:cNvSpPr>
          <p:nvPr>
            <p:ph idx="1"/>
          </p:nvPr>
        </p:nvSpPr>
        <p:spPr/>
        <p:txBody>
          <a:bodyPr>
            <a:normAutofit/>
          </a:bodyPr>
          <a:lstStyle/>
          <a:p>
            <a:r>
              <a:rPr lang="en-US" dirty="0">
                <a:solidFill>
                  <a:schemeClr val="bg1"/>
                </a:solidFill>
              </a:rPr>
              <a:t>SWAG</a:t>
            </a:r>
          </a:p>
          <a:p>
            <a:r>
              <a:rPr lang="en-US" dirty="0">
                <a:solidFill>
                  <a:schemeClr val="bg1"/>
                </a:solidFill>
              </a:rPr>
              <a:t>HTB membership giveaways</a:t>
            </a:r>
          </a:p>
          <a:p>
            <a:r>
              <a:rPr lang="en-US" dirty="0">
                <a:solidFill>
                  <a:schemeClr val="bg1"/>
                </a:solidFill>
              </a:rPr>
              <a:t>Dedicated labs</a:t>
            </a:r>
          </a:p>
          <a:p>
            <a:r>
              <a:rPr lang="en-US" dirty="0">
                <a:solidFill>
                  <a:schemeClr val="bg1"/>
                </a:solidFill>
              </a:rPr>
              <a:t>Early access and sneak peaks</a:t>
            </a:r>
          </a:p>
          <a:p>
            <a:r>
              <a:rPr lang="en-US" dirty="0">
                <a:solidFill>
                  <a:schemeClr val="bg1"/>
                </a:solidFill>
              </a:rPr>
              <a:t>Walkthroughs on Active </a:t>
            </a:r>
            <a:br>
              <a:rPr lang="en-US" dirty="0">
                <a:solidFill>
                  <a:schemeClr val="bg1"/>
                </a:solidFill>
              </a:rPr>
            </a:br>
            <a:r>
              <a:rPr lang="en-US" dirty="0">
                <a:solidFill>
                  <a:schemeClr val="bg1"/>
                </a:solidFill>
              </a:rPr>
              <a:t>Machines</a:t>
            </a:r>
          </a:p>
          <a:p>
            <a:r>
              <a:rPr lang="en-US" dirty="0">
                <a:solidFill>
                  <a:schemeClr val="bg1"/>
                </a:solidFill>
              </a:rPr>
              <a:t>Provided food &amp; event space</a:t>
            </a:r>
            <a:br>
              <a:rPr lang="en-US" dirty="0">
                <a:solidFill>
                  <a:schemeClr val="bg1"/>
                </a:solidFill>
              </a:rPr>
            </a:br>
            <a:r>
              <a:rPr lang="en-US" dirty="0">
                <a:solidFill>
                  <a:schemeClr val="bg1"/>
                </a:solidFill>
              </a:rPr>
              <a:t>(one day we hope)</a:t>
            </a:r>
          </a:p>
          <a:p>
            <a:pPr lvl="1"/>
            <a:endParaRPr lang="en-US" dirty="0">
              <a:solidFill>
                <a:schemeClr val="bg1"/>
              </a:solidFill>
            </a:endParaRPr>
          </a:p>
          <a:p>
            <a:endParaRPr lang="en-US" dirty="0">
              <a:solidFill>
                <a:schemeClr val="bg1"/>
              </a:solidFill>
            </a:endParaRPr>
          </a:p>
          <a:p>
            <a:endParaRPr lang="en-US" dirty="0"/>
          </a:p>
        </p:txBody>
      </p:sp>
      <p:pic>
        <p:nvPicPr>
          <p:cNvPr id="12290" name="Picture 2" descr="Hack The Box Swag Store">
            <a:extLst>
              <a:ext uri="{FF2B5EF4-FFF2-40B4-BE49-F238E27FC236}">
                <a16:creationId xmlns:a16="http://schemas.microsoft.com/office/drawing/2014/main" id="{62712ECF-816D-4E3F-8267-10FD5E278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7627" y="1825627"/>
            <a:ext cx="5782211" cy="3965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3603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(ISC)2 CPE</a:t>
            </a:r>
          </a:p>
        </p:txBody>
      </p:sp>
      <p:sp>
        <p:nvSpPr>
          <p:cNvPr id="3" name="Content Placeholder 2">
            <a:extLst>
              <a:ext uri="{FF2B5EF4-FFF2-40B4-BE49-F238E27FC236}">
                <a16:creationId xmlns:a16="http://schemas.microsoft.com/office/drawing/2014/main" id="{3FC1B4B5-5C07-4E65-B071-0EBDF1E35F87}"/>
              </a:ext>
            </a:extLst>
          </p:cNvPr>
          <p:cNvSpPr>
            <a:spLocks noGrp="1"/>
          </p:cNvSpPr>
          <p:nvPr>
            <p:ph idx="1"/>
          </p:nvPr>
        </p:nvSpPr>
        <p:spPr/>
        <p:txBody>
          <a:bodyPr>
            <a:normAutofit fontScale="85000" lnSpcReduction="20000"/>
          </a:bodyPr>
          <a:lstStyle/>
          <a:p>
            <a:r>
              <a:rPr lang="en-US" dirty="0">
                <a:solidFill>
                  <a:schemeClr val="bg1"/>
                </a:solidFill>
              </a:rPr>
              <a:t>HTB is an official (ISC)2 submitter</a:t>
            </a:r>
          </a:p>
          <a:p>
            <a:pPr lvl="1"/>
            <a:r>
              <a:rPr lang="en-US" b="0" i="0" dirty="0">
                <a:solidFill>
                  <a:srgbClr val="A4B1CD"/>
                </a:solidFill>
                <a:effectLst/>
                <a:latin typeface="neue-haas-unica"/>
              </a:rPr>
              <a:t>CPE Credits submission will be available to our VIP members. Our VIP members can obtain credits, by completing Hack The Box Machines, Challenges, Endgames and Pro Labs. In order to start tracking your activity and automatically get your credits, you need to enable this option through your account settings. </a:t>
            </a:r>
            <a:endParaRPr lang="en-US" dirty="0">
              <a:solidFill>
                <a:schemeClr val="bg1"/>
              </a:solidFill>
            </a:endParaRPr>
          </a:p>
          <a:p>
            <a:pPr lvl="1"/>
            <a:endParaRPr lang="en-US" dirty="0">
              <a:solidFill>
                <a:schemeClr val="bg1"/>
              </a:solidFill>
            </a:endParaRPr>
          </a:p>
          <a:p>
            <a:r>
              <a:rPr lang="en-US" dirty="0">
                <a:solidFill>
                  <a:schemeClr val="bg1"/>
                </a:solidFill>
              </a:rPr>
              <a:t>Active Machines</a:t>
            </a:r>
          </a:p>
          <a:p>
            <a:pPr lvl="1"/>
            <a:r>
              <a:rPr lang="en-US" dirty="0">
                <a:solidFill>
                  <a:schemeClr val="bg1"/>
                </a:solidFill>
              </a:rPr>
              <a:t>Easy (2), Medium (4), Hard (6), Insane (8)</a:t>
            </a:r>
          </a:p>
          <a:p>
            <a:r>
              <a:rPr lang="en-US" dirty="0">
                <a:solidFill>
                  <a:schemeClr val="bg1"/>
                </a:solidFill>
              </a:rPr>
              <a:t>Retired Machines</a:t>
            </a:r>
          </a:p>
          <a:p>
            <a:pPr lvl="1"/>
            <a:r>
              <a:rPr lang="en-US" dirty="0">
                <a:solidFill>
                  <a:schemeClr val="bg1"/>
                </a:solidFill>
              </a:rPr>
              <a:t>Easy (1), Medium (2), Hard (3), Insane (4)</a:t>
            </a:r>
          </a:p>
          <a:p>
            <a:r>
              <a:rPr lang="en-US" dirty="0">
                <a:solidFill>
                  <a:schemeClr val="bg1"/>
                </a:solidFill>
              </a:rPr>
              <a:t>Challenges</a:t>
            </a:r>
          </a:p>
          <a:p>
            <a:pPr lvl="1"/>
            <a:r>
              <a:rPr lang="en-US" dirty="0">
                <a:solidFill>
                  <a:schemeClr val="bg1"/>
                </a:solidFill>
              </a:rPr>
              <a:t>Easy (1), Medium (2), Hard (3), Insane (4)</a:t>
            </a:r>
          </a:p>
          <a:p>
            <a:pPr lvl="1"/>
            <a:endParaRPr lang="en-US" dirty="0">
              <a:solidFill>
                <a:schemeClr val="bg1"/>
              </a:solidFill>
            </a:endParaRPr>
          </a:p>
          <a:p>
            <a:pPr marL="457200" lvl="1" indent="0">
              <a:buNone/>
            </a:pPr>
            <a:r>
              <a:rPr lang="en-US" dirty="0">
                <a:solidFill>
                  <a:srgbClr val="98F200"/>
                </a:solidFill>
              </a:rPr>
              <a:t>https://www.hackthebox.eu/newsroom/cpe-credits</a:t>
            </a:r>
          </a:p>
          <a:p>
            <a:endParaRPr lang="en-US" dirty="0"/>
          </a:p>
        </p:txBody>
      </p:sp>
      <p:pic>
        <p:nvPicPr>
          <p:cNvPr id="15362" name="Picture 2" descr="ISC)² (@ISC2) | Twitter">
            <a:extLst>
              <a:ext uri="{FF2B5EF4-FFF2-40B4-BE49-F238E27FC236}">
                <a16:creationId xmlns:a16="http://schemas.microsoft.com/office/drawing/2014/main" id="{EE4F7265-461E-4F5D-B0E2-1B1D44018B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6256" y="3429000"/>
            <a:ext cx="2431143" cy="2431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0322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This Month in HTB</a:t>
            </a:r>
          </a:p>
        </p:txBody>
      </p:sp>
      <p:pic>
        <p:nvPicPr>
          <p:cNvPr id="9218" name="Picture 2">
            <a:extLst>
              <a:ext uri="{FF2B5EF4-FFF2-40B4-BE49-F238E27FC236}">
                <a16:creationId xmlns:a16="http://schemas.microsoft.com/office/drawing/2014/main" id="{C1A06C2A-71FC-4765-A8C7-78F4F67071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086" y="2052796"/>
            <a:ext cx="4893170" cy="275240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D724CF68-951E-46E0-A679-E1788E23F0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4028" y="2052796"/>
            <a:ext cx="6060585" cy="2758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7379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How to Signup</a:t>
            </a:r>
          </a:p>
        </p:txBody>
      </p:sp>
      <p:pic>
        <p:nvPicPr>
          <p:cNvPr id="7" name="Picture 6">
            <a:extLst>
              <a:ext uri="{FF2B5EF4-FFF2-40B4-BE49-F238E27FC236}">
                <a16:creationId xmlns:a16="http://schemas.microsoft.com/office/drawing/2014/main" id="{DC3F736D-9804-458D-A12E-518681F007AC}"/>
              </a:ext>
            </a:extLst>
          </p:cNvPr>
          <p:cNvPicPr>
            <a:picLocks noChangeAspect="1"/>
          </p:cNvPicPr>
          <p:nvPr/>
        </p:nvPicPr>
        <p:blipFill rotWithShape="1">
          <a:blip r:embed="rId2"/>
          <a:srcRect l="5035" r="6174"/>
          <a:stretch/>
        </p:blipFill>
        <p:spPr>
          <a:xfrm>
            <a:off x="0" y="0"/>
            <a:ext cx="12192000" cy="6858000"/>
          </a:xfrm>
          <a:prstGeom prst="rect">
            <a:avLst/>
          </a:prstGeom>
        </p:spPr>
      </p:pic>
    </p:spTree>
    <p:extLst>
      <p:ext uri="{BB962C8B-B14F-4D97-AF65-F5344CB8AC3E}">
        <p14:creationId xmlns:p14="http://schemas.microsoft.com/office/powerpoint/2010/main" val="6000494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5859</TotalTime>
  <Words>1917</Words>
  <Application>Microsoft Office PowerPoint</Application>
  <PresentationFormat>Widescreen</PresentationFormat>
  <Paragraphs>349</Paragraphs>
  <Slides>51</Slides>
  <Notes>39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Arial</vt:lpstr>
      <vt:lpstr>Calibri</vt:lpstr>
      <vt:lpstr>Calibri Light</vt:lpstr>
      <vt:lpstr>Courier New</vt:lpstr>
      <vt:lpstr>Courier New</vt:lpstr>
      <vt:lpstr>neue-haas-unica</vt:lpstr>
      <vt:lpstr>Webdings</vt:lpstr>
      <vt:lpstr>Wingdings</vt:lpstr>
      <vt:lpstr>Office Theme</vt:lpstr>
      <vt:lpstr>PowerPoint Presentation</vt:lpstr>
      <vt:lpstr>Agenda</vt:lpstr>
      <vt:lpstr>Introduction</vt:lpstr>
      <vt:lpstr>&gt; whoami</vt:lpstr>
      <vt:lpstr>Who do we have this week?</vt:lpstr>
      <vt:lpstr>Perks of joining a HTB meetup</vt:lpstr>
      <vt:lpstr>(ISC)2 CPE</vt:lpstr>
      <vt:lpstr>This Month in HTB</vt:lpstr>
      <vt:lpstr>How to Signup</vt:lpstr>
      <vt:lpstr>How to Signup</vt:lpstr>
      <vt:lpstr>Join the Discord</vt:lpstr>
      <vt:lpstr>HTB Membership Tiers </vt:lpstr>
      <vt:lpstr>VM Setup</vt:lpstr>
      <vt:lpstr>Guacamole</vt:lpstr>
      <vt:lpstr>Break</vt:lpstr>
      <vt:lpstr>Poll</vt:lpstr>
      <vt:lpstr>Joining HackTheBox</vt:lpstr>
      <vt:lpstr>CNTRL + SHIFT + I  “DevTools”</vt:lpstr>
      <vt:lpstr>What is base64?</vt:lpstr>
      <vt:lpstr>How to CURL</vt:lpstr>
      <vt:lpstr>Break</vt:lpstr>
      <vt:lpstr>Connecting to the LAB</vt:lpstr>
      <vt:lpstr>Connecting to the LAB</vt:lpstr>
      <vt:lpstr>Choose your own adventure</vt:lpstr>
      <vt:lpstr>Brief Story</vt:lpstr>
      <vt:lpstr>Wannacry</vt:lpstr>
      <vt:lpstr>Ransomware spreading</vt:lpstr>
      <vt:lpstr>SMB</vt:lpstr>
      <vt:lpstr>The vulnerability</vt:lpstr>
      <vt:lpstr>Is this relevant in 2021?</vt:lpstr>
      <vt:lpstr>Blue</vt:lpstr>
      <vt:lpstr>EternalBlue</vt:lpstr>
      <vt:lpstr>EternalBlue</vt:lpstr>
      <vt:lpstr>EternalBlue</vt:lpstr>
      <vt:lpstr>NMAP</vt:lpstr>
      <vt:lpstr>EternalBlue</vt:lpstr>
      <vt:lpstr>EternalBlue</vt:lpstr>
      <vt:lpstr>EternalBlue</vt:lpstr>
      <vt:lpstr>EternalBlue</vt:lpstr>
      <vt:lpstr>EternalBlue</vt:lpstr>
      <vt:lpstr>Legacy</vt:lpstr>
      <vt:lpstr>Bashed</vt:lpstr>
      <vt:lpstr>Brief Story</vt:lpstr>
      <vt:lpstr>Brief Story</vt:lpstr>
      <vt:lpstr>Hands-on</vt:lpstr>
      <vt:lpstr>Walkthrough</vt:lpstr>
      <vt:lpstr>Reverse Shell</vt:lpstr>
      <vt:lpstr>Privilege Escalation</vt:lpstr>
      <vt:lpstr>Cereal</vt:lpstr>
      <vt:lpstr>Lab Time  :</vt:lpstr>
      <vt:lpstr>Feedback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Austin Marck</dc:creator>
  <cp:lastModifiedBy>Austin Marck</cp:lastModifiedBy>
  <cp:revision>76</cp:revision>
  <dcterms:created xsi:type="dcterms:W3CDTF">2021-03-14T15:31:45Z</dcterms:created>
  <dcterms:modified xsi:type="dcterms:W3CDTF">2021-03-20T23:09:44Z</dcterms:modified>
</cp:coreProperties>
</file>